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3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474" r:id="rId4"/>
    <p:sldId id="259" r:id="rId5"/>
    <p:sldId id="454" r:id="rId6"/>
    <p:sldId id="267" r:id="rId7"/>
    <p:sldId id="272" r:id="rId8"/>
    <p:sldId id="262" r:id="rId9"/>
    <p:sldId id="268" r:id="rId10"/>
    <p:sldId id="278" r:id="rId11"/>
    <p:sldId id="434" r:id="rId12"/>
    <p:sldId id="263" r:id="rId13"/>
    <p:sldId id="264" r:id="rId14"/>
    <p:sldId id="265" r:id="rId15"/>
    <p:sldId id="436" r:id="rId16"/>
    <p:sldId id="438" r:id="rId17"/>
    <p:sldId id="432" r:id="rId18"/>
    <p:sldId id="276" r:id="rId19"/>
    <p:sldId id="433" r:id="rId20"/>
    <p:sldId id="442" r:id="rId21"/>
    <p:sldId id="441" r:id="rId22"/>
    <p:sldId id="443" r:id="rId23"/>
    <p:sldId id="456" r:id="rId24"/>
    <p:sldId id="439" r:id="rId25"/>
    <p:sldId id="275" r:id="rId26"/>
    <p:sldId id="460" r:id="rId27"/>
    <p:sldId id="363" r:id="rId28"/>
    <p:sldId id="362" r:id="rId29"/>
    <p:sldId id="444" r:id="rId30"/>
    <p:sldId id="260" r:id="rId31"/>
    <p:sldId id="453" r:id="rId32"/>
    <p:sldId id="461" r:id="rId33"/>
    <p:sldId id="473" r:id="rId34"/>
    <p:sldId id="445" r:id="rId35"/>
    <p:sldId id="455" r:id="rId36"/>
    <p:sldId id="465" r:id="rId37"/>
    <p:sldId id="466" r:id="rId38"/>
    <p:sldId id="467" r:id="rId39"/>
    <p:sldId id="468" r:id="rId40"/>
    <p:sldId id="469" r:id="rId41"/>
    <p:sldId id="470" r:id="rId42"/>
    <p:sldId id="471" r:id="rId43"/>
    <p:sldId id="472" r:id="rId44"/>
    <p:sldId id="462" r:id="rId45"/>
    <p:sldId id="463" r:id="rId46"/>
    <p:sldId id="464" r:id="rId47"/>
    <p:sldId id="29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7F5"/>
    <a:srgbClr val="E0F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6" autoAdjust="0"/>
    <p:restoredTop sz="94660"/>
  </p:normalViewPr>
  <p:slideViewPr>
    <p:cSldViewPr snapToGrid="0">
      <p:cViewPr varScale="1">
        <p:scale>
          <a:sx n="98" d="100"/>
          <a:sy n="98" d="100"/>
        </p:scale>
        <p:origin x="96" y="438"/>
      </p:cViewPr>
      <p:guideLst/>
    </p:cSldViewPr>
  </p:slideViewPr>
  <p:notesTextViewPr>
    <p:cViewPr>
      <p:scale>
        <a:sx n="1" d="1"/>
        <a:sy n="1" d="1"/>
      </p:scale>
      <p:origin x="0" y="0"/>
    </p:cViewPr>
  </p:notesTextViewPr>
  <p:notesViewPr>
    <p:cSldViewPr snapToGrid="0">
      <p:cViewPr varScale="1">
        <p:scale>
          <a:sx n="85" d="100"/>
          <a:sy n="85" d="100"/>
        </p:scale>
        <p:origin x="310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mhcfile\data\DEPARTMENT\Research\Supportive%20Housing\Reporting\End%20of%20Year%20Reports\2023\EOY%2023%20July-June%20%20Copy%20of%20CHOICE%20Production%20v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Individuals Housed with CHOICE</a:t>
            </a:r>
          </a:p>
        </c:rich>
      </c:tx>
      <c:layout>
        <c:manualLayout>
          <c:xMode val="edge"/>
          <c:yMode val="edge"/>
          <c:x val="0.22547939618137264"/>
          <c:y val="2.34796620659791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79444002084009"/>
          <c:y val="0.22490430100604286"/>
          <c:w val="0.76302535216805767"/>
          <c:h val="0.55229851825294773"/>
        </c:manualLayout>
      </c:layout>
      <c:barChart>
        <c:barDir val="col"/>
        <c:grouping val="clustered"/>
        <c:varyColors val="0"/>
        <c:ser>
          <c:idx val="1"/>
          <c:order val="1"/>
          <c:tx>
            <c:strRef>
              <c:f>'Housed x FY'!$K$8</c:f>
              <c:strCache>
                <c:ptCount val="1"/>
                <c:pt idx="0">
                  <c:v>By FY</c:v>
                </c:pt>
              </c:strCache>
            </c:strRef>
          </c:tx>
          <c:spPr>
            <a:solidFill>
              <a:schemeClr val="accent2"/>
            </a:solidFill>
            <a:ln>
              <a:noFill/>
            </a:ln>
            <a:effectLst/>
          </c:spPr>
          <c:invertIfNegative val="0"/>
          <c:dPt>
            <c:idx val="7"/>
            <c:invertIfNegative val="0"/>
            <c:bubble3D val="0"/>
            <c:spPr>
              <a:solidFill>
                <a:srgbClr val="C00000"/>
              </a:solidFill>
              <a:ln>
                <a:noFill/>
              </a:ln>
              <a:effectLst/>
            </c:spPr>
            <c:extLst>
              <c:ext xmlns:c16="http://schemas.microsoft.com/office/drawing/2014/chart" uri="{C3380CC4-5D6E-409C-BE32-E72D297353CC}">
                <c16:uniqueId val="{00000001-EC09-42FD-9EB3-862346982CA6}"/>
              </c:ext>
            </c:extLst>
          </c:dPt>
          <c:dPt>
            <c:idx val="8"/>
            <c:invertIfNegative val="0"/>
            <c:bubble3D val="0"/>
            <c:spPr>
              <a:solidFill>
                <a:srgbClr val="002060"/>
              </a:solidFill>
              <a:ln>
                <a:noFill/>
              </a:ln>
              <a:effectLst/>
            </c:spPr>
            <c:extLst>
              <c:ext xmlns:c16="http://schemas.microsoft.com/office/drawing/2014/chart" uri="{C3380CC4-5D6E-409C-BE32-E72D297353CC}">
                <c16:uniqueId val="{00000003-EC09-42FD-9EB3-862346982CA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'Housed x FY'!$I$9:$I$17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'Housed x FY'!$K$9:$K$17</c:f>
              <c:numCache>
                <c:formatCode>General</c:formatCode>
                <c:ptCount val="9"/>
                <c:pt idx="0">
                  <c:v>50</c:v>
                </c:pt>
                <c:pt idx="1">
                  <c:v>131</c:v>
                </c:pt>
                <c:pt idx="2">
                  <c:v>165</c:v>
                </c:pt>
                <c:pt idx="3">
                  <c:v>260</c:v>
                </c:pt>
                <c:pt idx="4">
                  <c:v>257</c:v>
                </c:pt>
                <c:pt idx="5">
                  <c:v>89</c:v>
                </c:pt>
                <c:pt idx="6">
                  <c:v>121</c:v>
                </c:pt>
                <c:pt idx="7">
                  <c:v>105</c:v>
                </c:pt>
                <c:pt idx="8">
                  <c:v>208</c:v>
                </c:pt>
              </c:numCache>
            </c:numRef>
          </c:val>
          <c:extLst>
            <c:ext xmlns:c16="http://schemas.microsoft.com/office/drawing/2014/chart" uri="{C3380CC4-5D6E-409C-BE32-E72D297353CC}">
              <c16:uniqueId val="{00000004-EC09-42FD-9EB3-862346982CA6}"/>
            </c:ext>
          </c:extLst>
        </c:ser>
        <c:dLbls>
          <c:showLegendKey val="0"/>
          <c:showVal val="0"/>
          <c:showCatName val="0"/>
          <c:showSerName val="0"/>
          <c:showPercent val="0"/>
          <c:showBubbleSize val="0"/>
        </c:dLbls>
        <c:gapWidth val="150"/>
        <c:axId val="139441632"/>
        <c:axId val="139440456"/>
      </c:barChart>
      <c:lineChart>
        <c:grouping val="standard"/>
        <c:varyColors val="0"/>
        <c:ser>
          <c:idx val="0"/>
          <c:order val="0"/>
          <c:tx>
            <c:strRef>
              <c:f>'Housed x FY'!$J$8:$K$8</c:f>
              <c:strCache>
                <c:ptCount val="1"/>
                <c:pt idx="0">
                  <c:v>Cumulative (right) By FY</c:v>
                </c:pt>
              </c:strCache>
            </c:strRef>
          </c:tx>
          <c:spPr>
            <a:ln w="28575" cap="rnd">
              <a:solidFill>
                <a:schemeClr val="accent1"/>
              </a:solidFill>
              <a:round/>
            </a:ln>
            <a:effectLst/>
          </c:spPr>
          <c:marker>
            <c:symbol val="none"/>
          </c:marker>
          <c:dLbls>
            <c:dLbl>
              <c:idx val="5"/>
              <c:layout>
                <c:manualLayout>
                  <c:x val="0.14181068226298302"/>
                  <c:y val="-0.2117023141011043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r>
                      <a:rPr lang="en-US"/>
                      <a:t>1386</a:t>
                    </a:r>
                  </a:p>
                </c:rich>
              </c:tx>
              <c:spPr>
                <a:xfrm>
                  <a:off x="3268025" y="814746"/>
                  <a:ext cx="443045" cy="245326"/>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52664"/>
                        <a:gd name="adj2" fmla="val 79647"/>
                      </a:avLst>
                    </a:prstGeom>
                    <a:noFill/>
                    <a:ln>
                      <a:noFill/>
                    </a:ln>
                  </c15:spPr>
                  <c15:layout>
                    <c:manualLayout>
                      <c:w val="9.789654544627005E-2"/>
                      <c:h val="6.7043972223650619E-2"/>
                    </c:manualLayout>
                  </c15:layout>
                  <c15:showDataLabelsRange val="0"/>
                </c:ext>
                <c:ext xmlns:c16="http://schemas.microsoft.com/office/drawing/2014/chart" uri="{C3380CC4-5D6E-409C-BE32-E72D297353CC}">
                  <c16:uniqueId val="{00000005-EC09-42FD-9EB3-862346982CA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'Housed x FY'!$I$9:$I$17</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'Housed x FY'!$J$9:$J$17</c:f>
              <c:numCache>
                <c:formatCode>General</c:formatCode>
                <c:ptCount val="9"/>
                <c:pt idx="0">
                  <c:v>50</c:v>
                </c:pt>
                <c:pt idx="1">
                  <c:v>181</c:v>
                </c:pt>
                <c:pt idx="2">
                  <c:v>346</c:v>
                </c:pt>
                <c:pt idx="3">
                  <c:v>606</c:v>
                </c:pt>
                <c:pt idx="4">
                  <c:v>863</c:v>
                </c:pt>
                <c:pt idx="5">
                  <c:v>952</c:v>
                </c:pt>
                <c:pt idx="6">
                  <c:v>1073</c:v>
                </c:pt>
                <c:pt idx="7">
                  <c:v>1178</c:v>
                </c:pt>
                <c:pt idx="8">
                  <c:v>1386</c:v>
                </c:pt>
              </c:numCache>
            </c:numRef>
          </c:val>
          <c:smooth val="0"/>
          <c:extLst>
            <c:ext xmlns:c16="http://schemas.microsoft.com/office/drawing/2014/chart" uri="{C3380CC4-5D6E-409C-BE32-E72D297353CC}">
              <c16:uniqueId val="{00000006-EC09-42FD-9EB3-862346982CA6}"/>
            </c:ext>
          </c:extLst>
        </c:ser>
        <c:dLbls>
          <c:showLegendKey val="0"/>
          <c:showVal val="0"/>
          <c:showCatName val="0"/>
          <c:showSerName val="0"/>
          <c:showPercent val="0"/>
          <c:showBubbleSize val="0"/>
        </c:dLbls>
        <c:marker val="1"/>
        <c:smooth val="0"/>
        <c:axId val="567644624"/>
        <c:axId val="567644232"/>
      </c:lineChart>
      <c:catAx>
        <c:axId val="1394416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Fiscal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440456"/>
        <c:crosses val="autoZero"/>
        <c:auto val="1"/>
        <c:lblAlgn val="ctr"/>
        <c:lblOffset val="100"/>
        <c:noMultiLvlLbl val="0"/>
      </c:catAx>
      <c:valAx>
        <c:axId val="139440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Annual Production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441632"/>
        <c:crosses val="autoZero"/>
        <c:crossBetween val="between"/>
      </c:valAx>
      <c:valAx>
        <c:axId val="56764423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Cumulative Production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644624"/>
        <c:crosses val="max"/>
        <c:crossBetween val="between"/>
      </c:valAx>
      <c:catAx>
        <c:axId val="567644624"/>
        <c:scaling>
          <c:orientation val="minMax"/>
        </c:scaling>
        <c:delete val="1"/>
        <c:axPos val="b"/>
        <c:numFmt formatCode="General" sourceLinked="1"/>
        <c:majorTickMark val="out"/>
        <c:minorTickMark val="none"/>
        <c:tickLblPos val="nextTo"/>
        <c:crossAx val="567644232"/>
        <c:crosses val="autoZero"/>
        <c:auto val="1"/>
        <c:lblAlgn val="ctr"/>
        <c:lblOffset val="100"/>
        <c:noMultiLvlLbl val="0"/>
      </c:catAx>
      <c:spPr>
        <a:noFill/>
        <a:ln>
          <a:noFill/>
        </a:ln>
        <a:effectLst/>
      </c:spPr>
    </c:plotArea>
    <c:legend>
      <c:legendPos val="t"/>
      <c:layout>
        <c:manualLayout>
          <c:xMode val="edge"/>
          <c:yMode val="edge"/>
          <c:x val="0.24054129873441929"/>
          <c:y val="9.2285017380026854E-2"/>
          <c:w val="0.50272307054735565"/>
          <c:h val="6.2069372980994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94722-9324-43BA-BCC1-C9C757C125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FADA9B5-9CC1-4F79-A5D6-460F7E302467}">
      <dgm:prSet phldrT="[Text]"/>
      <dgm:spPr/>
      <dgm:t>
        <a:bodyPr/>
        <a:lstStyle/>
        <a:p>
          <a:r>
            <a:rPr lang="en-US" dirty="0"/>
            <a:t>$13.376.954</a:t>
          </a:r>
        </a:p>
        <a:p>
          <a:r>
            <a:rPr lang="en-US" dirty="0"/>
            <a:t>2015-2023 FY</a:t>
          </a:r>
        </a:p>
      </dgm:t>
    </dgm:pt>
    <dgm:pt modelId="{A8741426-F2C8-4FD8-8342-3339384D7A69}" type="parTrans" cxnId="{1818F68D-66F2-4D86-A4B4-BDCF0D7A33A0}">
      <dgm:prSet/>
      <dgm:spPr/>
      <dgm:t>
        <a:bodyPr/>
        <a:lstStyle/>
        <a:p>
          <a:endParaRPr lang="en-US"/>
        </a:p>
      </dgm:t>
    </dgm:pt>
    <dgm:pt modelId="{AE20B6A7-20FD-4C34-81C7-C4808F34FC45}" type="sibTrans" cxnId="{1818F68D-66F2-4D86-A4B4-BDCF0D7A33A0}">
      <dgm:prSet/>
      <dgm:spPr/>
      <dgm:t>
        <a:bodyPr/>
        <a:lstStyle/>
        <a:p>
          <a:endParaRPr lang="en-US"/>
        </a:p>
      </dgm:t>
    </dgm:pt>
    <dgm:pt modelId="{0C7B4D52-F106-4781-A74C-0D2A47C8D15A}">
      <dgm:prSet phldrT="[Text]"/>
      <dgm:spPr/>
      <dgm:t>
        <a:bodyPr/>
        <a:lstStyle/>
        <a:p>
          <a:r>
            <a:rPr lang="en-US" dirty="0"/>
            <a:t>$1,810,227.00</a:t>
          </a:r>
          <a:br>
            <a:rPr lang="en-US" dirty="0"/>
          </a:br>
          <a:r>
            <a:rPr lang="en-US" dirty="0"/>
            <a:t>MHC funding </a:t>
          </a:r>
        </a:p>
      </dgm:t>
    </dgm:pt>
    <dgm:pt modelId="{4A59BEB0-BE37-405A-A69D-ADC114045B06}" type="parTrans" cxnId="{620F8DD7-767E-4A62-AF44-E294F6331C66}">
      <dgm:prSet/>
      <dgm:spPr/>
      <dgm:t>
        <a:bodyPr/>
        <a:lstStyle/>
        <a:p>
          <a:endParaRPr lang="en-US"/>
        </a:p>
      </dgm:t>
    </dgm:pt>
    <dgm:pt modelId="{DA8E72F0-EF66-466E-93C1-2CC51B167029}" type="sibTrans" cxnId="{620F8DD7-767E-4A62-AF44-E294F6331C66}">
      <dgm:prSet/>
      <dgm:spPr/>
      <dgm:t>
        <a:bodyPr/>
        <a:lstStyle/>
        <a:p>
          <a:endParaRPr lang="en-US"/>
        </a:p>
      </dgm:t>
    </dgm:pt>
    <dgm:pt modelId="{F23885B8-AE20-4FDD-B429-F31B3DB617CA}" type="pres">
      <dgm:prSet presAssocID="{9FC94722-9324-43BA-BCC1-C9C757C12547}" presName="diagram" presStyleCnt="0">
        <dgm:presLayoutVars>
          <dgm:dir/>
          <dgm:resizeHandles val="exact"/>
        </dgm:presLayoutVars>
      </dgm:prSet>
      <dgm:spPr/>
    </dgm:pt>
    <dgm:pt modelId="{94B1651A-44C4-43DA-88D9-CABC0A6A10AB}" type="pres">
      <dgm:prSet presAssocID="{1FADA9B5-9CC1-4F79-A5D6-460F7E302467}" presName="node" presStyleLbl="node1" presStyleIdx="0" presStyleCnt="2" custScaleX="87646">
        <dgm:presLayoutVars>
          <dgm:bulletEnabled val="1"/>
        </dgm:presLayoutVars>
      </dgm:prSet>
      <dgm:spPr/>
    </dgm:pt>
    <dgm:pt modelId="{17C6C94D-B565-4DD3-ACA4-CC6A24B1FD2F}" type="pres">
      <dgm:prSet presAssocID="{AE20B6A7-20FD-4C34-81C7-C4808F34FC45}" presName="sibTrans" presStyleCnt="0"/>
      <dgm:spPr/>
    </dgm:pt>
    <dgm:pt modelId="{4A26AE58-1DBB-4AB6-8BA7-EF892AAF6952}" type="pres">
      <dgm:prSet presAssocID="{0C7B4D52-F106-4781-A74C-0D2A47C8D15A}" presName="node" presStyleLbl="node1" presStyleIdx="1" presStyleCnt="2">
        <dgm:presLayoutVars>
          <dgm:bulletEnabled val="1"/>
        </dgm:presLayoutVars>
      </dgm:prSet>
      <dgm:spPr/>
    </dgm:pt>
  </dgm:ptLst>
  <dgm:cxnLst>
    <dgm:cxn modelId="{F91BFC79-0855-48B6-8E81-732425DF261E}" type="presOf" srcId="{9FC94722-9324-43BA-BCC1-C9C757C12547}" destId="{F23885B8-AE20-4FDD-B429-F31B3DB617CA}" srcOrd="0" destOrd="0" presId="urn:microsoft.com/office/officeart/2005/8/layout/default"/>
    <dgm:cxn modelId="{68E2EA7A-A4AD-431E-B504-00216BAC6F46}" type="presOf" srcId="{1FADA9B5-9CC1-4F79-A5D6-460F7E302467}" destId="{94B1651A-44C4-43DA-88D9-CABC0A6A10AB}" srcOrd="0" destOrd="0" presId="urn:microsoft.com/office/officeart/2005/8/layout/default"/>
    <dgm:cxn modelId="{1818F68D-66F2-4D86-A4B4-BDCF0D7A33A0}" srcId="{9FC94722-9324-43BA-BCC1-C9C757C12547}" destId="{1FADA9B5-9CC1-4F79-A5D6-460F7E302467}" srcOrd="0" destOrd="0" parTransId="{A8741426-F2C8-4FD8-8342-3339384D7A69}" sibTransId="{AE20B6A7-20FD-4C34-81C7-C4808F34FC45}"/>
    <dgm:cxn modelId="{4DD27FC6-1906-4F76-AD5D-237689EF589A}" type="presOf" srcId="{0C7B4D52-F106-4781-A74C-0D2A47C8D15A}" destId="{4A26AE58-1DBB-4AB6-8BA7-EF892AAF6952}" srcOrd="0" destOrd="0" presId="urn:microsoft.com/office/officeart/2005/8/layout/default"/>
    <dgm:cxn modelId="{620F8DD7-767E-4A62-AF44-E294F6331C66}" srcId="{9FC94722-9324-43BA-BCC1-C9C757C12547}" destId="{0C7B4D52-F106-4781-A74C-0D2A47C8D15A}" srcOrd="1" destOrd="0" parTransId="{4A59BEB0-BE37-405A-A69D-ADC114045B06}" sibTransId="{DA8E72F0-EF66-466E-93C1-2CC51B167029}"/>
    <dgm:cxn modelId="{CE7C4310-5E5F-428B-BFFF-36F5DB95C6A8}" type="presParOf" srcId="{F23885B8-AE20-4FDD-B429-F31B3DB617CA}" destId="{94B1651A-44C4-43DA-88D9-CABC0A6A10AB}" srcOrd="0" destOrd="0" presId="urn:microsoft.com/office/officeart/2005/8/layout/default"/>
    <dgm:cxn modelId="{C309807F-FDB1-45D8-9663-6B0D3E38CFAC}" type="presParOf" srcId="{F23885B8-AE20-4FDD-B429-F31B3DB617CA}" destId="{17C6C94D-B565-4DD3-ACA4-CC6A24B1FD2F}" srcOrd="1" destOrd="0" presId="urn:microsoft.com/office/officeart/2005/8/layout/default"/>
    <dgm:cxn modelId="{F71A0187-9091-4533-8F45-9C309EC5D55D}" type="presParOf" srcId="{F23885B8-AE20-4FDD-B429-F31B3DB617CA}" destId="{4A26AE58-1DBB-4AB6-8BA7-EF892AAF695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1651A-44C4-43DA-88D9-CABC0A6A10AB}">
      <dsp:nvSpPr>
        <dsp:cNvPr id="0" name=""/>
        <dsp:cNvSpPr/>
      </dsp:nvSpPr>
      <dsp:spPr>
        <a:xfrm>
          <a:off x="746" y="978800"/>
          <a:ext cx="3496690" cy="23937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$13.376.954</a:t>
          </a:r>
        </a:p>
        <a:p>
          <a:pPr marL="0" lvl="0" indent="0" algn="ctr" defTabSz="1955800">
            <a:lnSpc>
              <a:spcPct val="90000"/>
            </a:lnSpc>
            <a:spcBef>
              <a:spcPct val="0"/>
            </a:spcBef>
            <a:spcAft>
              <a:spcPct val="35000"/>
            </a:spcAft>
            <a:buNone/>
          </a:pPr>
          <a:r>
            <a:rPr lang="en-US" sz="4400" kern="1200" dirty="0"/>
            <a:t>2015-2023 FY</a:t>
          </a:r>
        </a:p>
      </dsp:txBody>
      <dsp:txXfrm>
        <a:off x="746" y="978800"/>
        <a:ext cx="3496690" cy="2393736"/>
      </dsp:txXfrm>
    </dsp:sp>
    <dsp:sp modelId="{4A26AE58-1DBB-4AB6-8BA7-EF892AAF6952}">
      <dsp:nvSpPr>
        <dsp:cNvPr id="0" name=""/>
        <dsp:cNvSpPr/>
      </dsp:nvSpPr>
      <dsp:spPr>
        <a:xfrm>
          <a:off x="3896392" y="978800"/>
          <a:ext cx="3989561" cy="23937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$1,810,227.00</a:t>
          </a:r>
          <a:br>
            <a:rPr lang="en-US" sz="4400" kern="1200" dirty="0"/>
          </a:br>
          <a:r>
            <a:rPr lang="en-US" sz="4400" kern="1200" dirty="0"/>
            <a:t>MHC funding </a:t>
          </a:r>
        </a:p>
      </dsp:txBody>
      <dsp:txXfrm>
        <a:off x="3896392" y="978800"/>
        <a:ext cx="3989561" cy="23937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1E4E1-B833-4FF2-B683-03CA7BC81731}"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EBBD5-FCEF-4125-9845-B3C855A12355}" type="slidenum">
              <a:rPr lang="en-US" smtClean="0"/>
              <a:t>‹#›</a:t>
            </a:fld>
            <a:endParaRPr lang="en-US"/>
          </a:p>
        </p:txBody>
      </p:sp>
    </p:spTree>
    <p:extLst>
      <p:ext uri="{BB962C8B-B14F-4D97-AF65-F5344CB8AC3E}">
        <p14:creationId xmlns:p14="http://schemas.microsoft.com/office/powerpoint/2010/main" val="252839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6395D7-F6F2-4DF0-A849-EA00A3E42EB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0514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brought around the Mississippi Olmstead Initiative and the CHOICE program </a:t>
            </a:r>
          </a:p>
        </p:txBody>
      </p:sp>
      <p:sp>
        <p:nvSpPr>
          <p:cNvPr id="4" name="Slide Number Placeholder 3"/>
          <p:cNvSpPr>
            <a:spLocks noGrp="1"/>
          </p:cNvSpPr>
          <p:nvPr>
            <p:ph type="sldNum" sz="quarter" idx="5"/>
          </p:nvPr>
        </p:nvSpPr>
        <p:spPr/>
        <p:txBody>
          <a:bodyPr/>
          <a:lstStyle/>
          <a:p>
            <a:fld id="{2B6395D7-F6F2-4DF0-A849-EA00A3E42EB8}" type="slidenum">
              <a:rPr lang="en-US" smtClean="0"/>
              <a:t>10</a:t>
            </a:fld>
            <a:endParaRPr lang="en-US"/>
          </a:p>
        </p:txBody>
      </p:sp>
    </p:spTree>
    <p:extLst>
      <p:ext uri="{BB962C8B-B14F-4D97-AF65-F5344CB8AC3E}">
        <p14:creationId xmlns:p14="http://schemas.microsoft.com/office/powerpoint/2010/main" val="273400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6395D7-F6F2-4DF0-A849-EA00A3E42EB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21121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starry sky with many small white dots&#10;&#10;Description automatically generated">
            <a:extLst>
              <a:ext uri="{FF2B5EF4-FFF2-40B4-BE49-F238E27FC236}">
                <a16:creationId xmlns:a16="http://schemas.microsoft.com/office/drawing/2014/main" id="{69F88645-27FD-02F8-2F83-17F30771EE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 r="2455"/>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6484820B-554C-7311-B596-808C09CD51ED}"/>
              </a:ext>
            </a:extLst>
          </p:cNvPr>
          <p:cNvSpPr/>
          <p:nvPr userDrawn="1"/>
        </p:nvSpPr>
        <p:spPr>
          <a:xfrm>
            <a:off x="806114" y="843923"/>
            <a:ext cx="10659979" cy="5170153"/>
          </a:xfrm>
          <a:prstGeom prst="rect">
            <a:avLst/>
          </a:prstGeom>
          <a:solidFill>
            <a:srgbClr val="EDF7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2365E-9792-900B-47C7-05DA4A5FF9E7}"/>
              </a:ext>
            </a:extLst>
          </p:cNvPr>
          <p:cNvSpPr>
            <a:spLocks noGrp="1"/>
          </p:cNvSpPr>
          <p:nvPr>
            <p:ph type="ctrTitle"/>
          </p:nvPr>
        </p:nvSpPr>
        <p:spPr>
          <a:xfrm>
            <a:off x="1524000" y="1399090"/>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765C3FF-2454-098F-0767-61302F784BF2}"/>
              </a:ext>
            </a:extLst>
          </p:cNvPr>
          <p:cNvSpPr>
            <a:spLocks noGrp="1"/>
          </p:cNvSpPr>
          <p:nvPr>
            <p:ph type="subTitle" idx="1"/>
          </p:nvPr>
        </p:nvSpPr>
        <p:spPr>
          <a:xfrm>
            <a:off x="1524000" y="387876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rectangular frame with yellow lights&#10;&#10;Description automatically generated">
            <a:extLst>
              <a:ext uri="{FF2B5EF4-FFF2-40B4-BE49-F238E27FC236}">
                <a16:creationId xmlns:a16="http://schemas.microsoft.com/office/drawing/2014/main" id="{900BC967-1F08-CF39-A724-53D8C0673D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431" y="344209"/>
            <a:ext cx="11483137" cy="6169579"/>
          </a:xfrm>
          <a:prstGeom prst="rect">
            <a:avLst/>
          </a:prstGeom>
        </p:spPr>
      </p:pic>
    </p:spTree>
    <p:extLst>
      <p:ext uri="{BB962C8B-B14F-4D97-AF65-F5344CB8AC3E}">
        <p14:creationId xmlns:p14="http://schemas.microsoft.com/office/powerpoint/2010/main" val="79382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B2547-03DC-3462-1E33-532D7B67F6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B7CF4A-EDC2-E694-5EDC-EB7251A2F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F18E2-1F66-04DF-EF3D-3C3755E042A1}"/>
              </a:ext>
            </a:extLst>
          </p:cNvPr>
          <p:cNvSpPr>
            <a:spLocks noGrp="1"/>
          </p:cNvSpPr>
          <p:nvPr>
            <p:ph type="dt" sz="half" idx="10"/>
          </p:nvPr>
        </p:nvSpPr>
        <p:spPr/>
        <p:txBody>
          <a:bodyPr/>
          <a:lstStyle/>
          <a:p>
            <a:fld id="{9DA9A821-B90E-4073-8A1D-41279B3E2EEC}" type="datetimeFigureOut">
              <a:rPr lang="en-US" smtClean="0"/>
              <a:t>4/15/2024</a:t>
            </a:fld>
            <a:endParaRPr lang="en-US"/>
          </a:p>
        </p:txBody>
      </p:sp>
      <p:sp>
        <p:nvSpPr>
          <p:cNvPr id="5" name="Footer Placeholder 4">
            <a:extLst>
              <a:ext uri="{FF2B5EF4-FFF2-40B4-BE49-F238E27FC236}">
                <a16:creationId xmlns:a16="http://schemas.microsoft.com/office/drawing/2014/main" id="{EC992260-B9B1-2F5F-4BEE-590C5D847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2CAB6-34C5-9947-CEF7-914CD2A15435}"/>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7756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3868D-80CD-D1A6-787F-36BF9876EA01}"/>
              </a:ext>
            </a:extLst>
          </p:cNvPr>
          <p:cNvSpPr>
            <a:spLocks noGrp="1"/>
          </p:cNvSpPr>
          <p:nvPr>
            <p:ph type="title" orient="vert"/>
          </p:nvPr>
        </p:nvSpPr>
        <p:spPr>
          <a:xfrm>
            <a:off x="8724900" y="1046745"/>
            <a:ext cx="2628900" cy="513021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9372E30-BB52-34E7-53C1-95C6DBB5BD05}"/>
              </a:ext>
            </a:extLst>
          </p:cNvPr>
          <p:cNvSpPr>
            <a:spLocks noGrp="1"/>
          </p:cNvSpPr>
          <p:nvPr>
            <p:ph type="body" orient="vert" idx="1"/>
          </p:nvPr>
        </p:nvSpPr>
        <p:spPr>
          <a:xfrm>
            <a:off x="838200" y="1046747"/>
            <a:ext cx="7734300" cy="51302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9A26F-2DD1-AC58-7B49-BA7131284D33}"/>
              </a:ext>
            </a:extLst>
          </p:cNvPr>
          <p:cNvSpPr>
            <a:spLocks noGrp="1"/>
          </p:cNvSpPr>
          <p:nvPr>
            <p:ph type="dt" sz="half" idx="10"/>
          </p:nvPr>
        </p:nvSpPr>
        <p:spPr/>
        <p:txBody>
          <a:bodyPr/>
          <a:lstStyle/>
          <a:p>
            <a:fld id="{9DA9A821-B90E-4073-8A1D-41279B3E2EEC}" type="datetimeFigureOut">
              <a:rPr lang="en-US" smtClean="0"/>
              <a:t>4/15/2024</a:t>
            </a:fld>
            <a:endParaRPr lang="en-US"/>
          </a:p>
        </p:txBody>
      </p:sp>
      <p:sp>
        <p:nvSpPr>
          <p:cNvPr id="5" name="Footer Placeholder 4">
            <a:extLst>
              <a:ext uri="{FF2B5EF4-FFF2-40B4-BE49-F238E27FC236}">
                <a16:creationId xmlns:a16="http://schemas.microsoft.com/office/drawing/2014/main" id="{1F8C7A4C-FBE9-BF92-EAA8-E50B2A559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F21E4-C346-65E0-BE0C-392835891001}"/>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288274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0935-C237-89E8-5A65-62F3BEDE3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7E34AB-9CBB-F2BD-1369-E9DFF0263E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1E677-9665-4D75-4BB9-09CC76C52E17}"/>
              </a:ext>
            </a:extLst>
          </p:cNvPr>
          <p:cNvSpPr>
            <a:spLocks noGrp="1"/>
          </p:cNvSpPr>
          <p:nvPr>
            <p:ph type="dt" sz="half" idx="10"/>
          </p:nvPr>
        </p:nvSpPr>
        <p:spPr/>
        <p:txBody>
          <a:bodyPr/>
          <a:lstStyle/>
          <a:p>
            <a:fld id="{9DA9A821-B90E-4073-8A1D-41279B3E2EEC}" type="datetimeFigureOut">
              <a:rPr lang="en-US" smtClean="0"/>
              <a:t>4/15/2024</a:t>
            </a:fld>
            <a:endParaRPr lang="en-US"/>
          </a:p>
        </p:txBody>
      </p:sp>
      <p:sp>
        <p:nvSpPr>
          <p:cNvPr id="5" name="Footer Placeholder 4">
            <a:extLst>
              <a:ext uri="{FF2B5EF4-FFF2-40B4-BE49-F238E27FC236}">
                <a16:creationId xmlns:a16="http://schemas.microsoft.com/office/drawing/2014/main" id="{2CEA7404-8F08-9B8C-AC01-31F1D21B4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C09F9-39DF-74E3-2DFC-081E0092A959}"/>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263241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57D9-6E88-8CEB-0141-DBB4180C12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734C30-6B8A-F417-7D06-15529FC63E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14AE37-6853-6531-5C26-480D8F439E46}"/>
              </a:ext>
            </a:extLst>
          </p:cNvPr>
          <p:cNvSpPr>
            <a:spLocks noGrp="1"/>
          </p:cNvSpPr>
          <p:nvPr>
            <p:ph type="dt" sz="half" idx="10"/>
          </p:nvPr>
        </p:nvSpPr>
        <p:spPr/>
        <p:txBody>
          <a:bodyPr/>
          <a:lstStyle/>
          <a:p>
            <a:fld id="{9DA9A821-B90E-4073-8A1D-41279B3E2EEC}" type="datetimeFigureOut">
              <a:rPr lang="en-US" smtClean="0"/>
              <a:t>4/15/2024</a:t>
            </a:fld>
            <a:endParaRPr lang="en-US"/>
          </a:p>
        </p:txBody>
      </p:sp>
      <p:sp>
        <p:nvSpPr>
          <p:cNvPr id="5" name="Footer Placeholder 4">
            <a:extLst>
              <a:ext uri="{FF2B5EF4-FFF2-40B4-BE49-F238E27FC236}">
                <a16:creationId xmlns:a16="http://schemas.microsoft.com/office/drawing/2014/main" id="{FCB54C2F-B321-BBAC-1059-1C2F6BC93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CB226-622A-DD7A-5AFD-737755887AC3}"/>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144411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BB5C-2E84-920F-2DC3-2728F3F85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35238-540F-AD5F-A17B-E2A6E82521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202FD-A702-BD92-256E-C1ACEFB2BD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A7C59-A9DE-B11C-32E0-AD4580DE5379}"/>
              </a:ext>
            </a:extLst>
          </p:cNvPr>
          <p:cNvSpPr>
            <a:spLocks noGrp="1"/>
          </p:cNvSpPr>
          <p:nvPr>
            <p:ph type="dt" sz="half" idx="10"/>
          </p:nvPr>
        </p:nvSpPr>
        <p:spPr/>
        <p:txBody>
          <a:bodyPr/>
          <a:lstStyle/>
          <a:p>
            <a:fld id="{9DA9A821-B90E-4073-8A1D-41279B3E2EEC}" type="datetimeFigureOut">
              <a:rPr lang="en-US" smtClean="0"/>
              <a:t>4/15/2024</a:t>
            </a:fld>
            <a:endParaRPr lang="en-US"/>
          </a:p>
        </p:txBody>
      </p:sp>
      <p:sp>
        <p:nvSpPr>
          <p:cNvPr id="6" name="Footer Placeholder 5">
            <a:extLst>
              <a:ext uri="{FF2B5EF4-FFF2-40B4-BE49-F238E27FC236}">
                <a16:creationId xmlns:a16="http://schemas.microsoft.com/office/drawing/2014/main" id="{174D70CB-DFB7-6A0A-A5C9-B342DEE9C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AC535E-E176-828D-51DA-5750963ADF42}"/>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415209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96F8-0E73-915B-1914-91AF7622DE28}"/>
              </a:ext>
            </a:extLst>
          </p:cNvPr>
          <p:cNvSpPr>
            <a:spLocks noGrp="1"/>
          </p:cNvSpPr>
          <p:nvPr>
            <p:ph type="title"/>
          </p:nvPr>
        </p:nvSpPr>
        <p:spPr>
          <a:xfrm>
            <a:off x="838200" y="965155"/>
            <a:ext cx="10515600" cy="1035676"/>
          </a:xfrm>
        </p:spPr>
        <p:txBody>
          <a:bodyPr/>
          <a:lstStyle>
            <a:lvl1pPr>
              <a:defRPr/>
            </a:lvl1pPr>
          </a:lstStyle>
          <a:p>
            <a:r>
              <a:rPr lang="en-US" dirty="0"/>
              <a:t>Click to edit Master title style</a:t>
            </a:r>
          </a:p>
        </p:txBody>
      </p:sp>
      <p:sp>
        <p:nvSpPr>
          <p:cNvPr id="3" name="Text Placeholder 2">
            <a:extLst>
              <a:ext uri="{FF2B5EF4-FFF2-40B4-BE49-F238E27FC236}">
                <a16:creationId xmlns:a16="http://schemas.microsoft.com/office/drawing/2014/main" id="{3C1DF684-DEC9-51E4-99DB-90952D4F7F0D}"/>
              </a:ext>
            </a:extLst>
          </p:cNvPr>
          <p:cNvSpPr>
            <a:spLocks noGrp="1"/>
          </p:cNvSpPr>
          <p:nvPr>
            <p:ph type="body" idx="1"/>
          </p:nvPr>
        </p:nvSpPr>
        <p:spPr>
          <a:xfrm>
            <a:off x="839788" y="213995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39791EC-E21A-BC33-2002-21695B42E1AD}"/>
              </a:ext>
            </a:extLst>
          </p:cNvPr>
          <p:cNvSpPr>
            <a:spLocks noGrp="1"/>
          </p:cNvSpPr>
          <p:nvPr>
            <p:ph sz="half" idx="2"/>
          </p:nvPr>
        </p:nvSpPr>
        <p:spPr>
          <a:xfrm>
            <a:off x="839788" y="3006725"/>
            <a:ext cx="515778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2CD48E6-250E-EBA7-3881-D129455A7249}"/>
              </a:ext>
            </a:extLst>
          </p:cNvPr>
          <p:cNvSpPr>
            <a:spLocks noGrp="1"/>
          </p:cNvSpPr>
          <p:nvPr>
            <p:ph type="body" sz="quarter" idx="3"/>
          </p:nvPr>
        </p:nvSpPr>
        <p:spPr>
          <a:xfrm>
            <a:off x="6172200" y="213995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AC707E-85B9-5AA5-2CF1-6B33D0D39925}"/>
              </a:ext>
            </a:extLst>
          </p:cNvPr>
          <p:cNvSpPr>
            <a:spLocks noGrp="1"/>
          </p:cNvSpPr>
          <p:nvPr>
            <p:ph sz="quarter" idx="4"/>
          </p:nvPr>
        </p:nvSpPr>
        <p:spPr>
          <a:xfrm>
            <a:off x="6172200" y="3006725"/>
            <a:ext cx="5183188" cy="3182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D5E0B45-AA42-BB68-7210-F87B0D06D0A1}"/>
              </a:ext>
            </a:extLst>
          </p:cNvPr>
          <p:cNvSpPr>
            <a:spLocks noGrp="1"/>
          </p:cNvSpPr>
          <p:nvPr>
            <p:ph type="dt" sz="half" idx="10"/>
          </p:nvPr>
        </p:nvSpPr>
        <p:spPr/>
        <p:txBody>
          <a:bodyPr/>
          <a:lstStyle/>
          <a:p>
            <a:fld id="{9DA9A821-B90E-4073-8A1D-41279B3E2EEC}" type="datetimeFigureOut">
              <a:rPr lang="en-US" smtClean="0"/>
              <a:t>4/15/2024</a:t>
            </a:fld>
            <a:endParaRPr lang="en-US"/>
          </a:p>
        </p:txBody>
      </p:sp>
      <p:sp>
        <p:nvSpPr>
          <p:cNvPr id="8" name="Footer Placeholder 7">
            <a:extLst>
              <a:ext uri="{FF2B5EF4-FFF2-40B4-BE49-F238E27FC236}">
                <a16:creationId xmlns:a16="http://schemas.microsoft.com/office/drawing/2014/main" id="{9502C0EC-1A2E-F29F-8E36-0B87D0503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78A7A8-A96E-EBE3-B1C9-CC6A2448618C}"/>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338114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49F5-4571-241F-E01D-F3A26AE4FC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B59965-E58F-AF5A-ECF8-3347C38D7B2B}"/>
              </a:ext>
            </a:extLst>
          </p:cNvPr>
          <p:cNvSpPr>
            <a:spLocks noGrp="1"/>
          </p:cNvSpPr>
          <p:nvPr>
            <p:ph type="dt" sz="half" idx="10"/>
          </p:nvPr>
        </p:nvSpPr>
        <p:spPr/>
        <p:txBody>
          <a:bodyPr/>
          <a:lstStyle/>
          <a:p>
            <a:fld id="{9DA9A821-B90E-4073-8A1D-41279B3E2EEC}" type="datetimeFigureOut">
              <a:rPr lang="en-US" smtClean="0"/>
              <a:t>4/15/2024</a:t>
            </a:fld>
            <a:endParaRPr lang="en-US"/>
          </a:p>
        </p:txBody>
      </p:sp>
      <p:sp>
        <p:nvSpPr>
          <p:cNvPr id="4" name="Footer Placeholder 3">
            <a:extLst>
              <a:ext uri="{FF2B5EF4-FFF2-40B4-BE49-F238E27FC236}">
                <a16:creationId xmlns:a16="http://schemas.microsoft.com/office/drawing/2014/main" id="{A5A466F8-052B-F73C-0CD8-D3B25A9BB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B7686D-9B7E-C311-FC91-B777FDED0EE6}"/>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367967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2F1BB-9157-49F2-CDE0-3574DD0B4E7D}"/>
              </a:ext>
            </a:extLst>
          </p:cNvPr>
          <p:cNvSpPr>
            <a:spLocks noGrp="1"/>
          </p:cNvSpPr>
          <p:nvPr>
            <p:ph type="dt" sz="half" idx="10"/>
          </p:nvPr>
        </p:nvSpPr>
        <p:spPr/>
        <p:txBody>
          <a:bodyPr/>
          <a:lstStyle/>
          <a:p>
            <a:fld id="{9DA9A821-B90E-4073-8A1D-41279B3E2EEC}" type="datetimeFigureOut">
              <a:rPr lang="en-US" smtClean="0"/>
              <a:t>4/15/2024</a:t>
            </a:fld>
            <a:endParaRPr lang="en-US"/>
          </a:p>
        </p:txBody>
      </p:sp>
      <p:sp>
        <p:nvSpPr>
          <p:cNvPr id="3" name="Footer Placeholder 2">
            <a:extLst>
              <a:ext uri="{FF2B5EF4-FFF2-40B4-BE49-F238E27FC236}">
                <a16:creationId xmlns:a16="http://schemas.microsoft.com/office/drawing/2014/main" id="{6E07A132-E2EC-9727-8FED-67261E800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6D805-A704-9731-2CDE-5BAE9B97B60B}"/>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215775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2C84A-102D-09DB-A7A1-AAD81B528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E2CF46-4A66-C1A3-D944-08FC07130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7A2035-9CE4-B40E-FF99-DB0BC7697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73AA9-868F-1D6A-8453-C8737F6DBB49}"/>
              </a:ext>
            </a:extLst>
          </p:cNvPr>
          <p:cNvSpPr>
            <a:spLocks noGrp="1"/>
          </p:cNvSpPr>
          <p:nvPr>
            <p:ph type="dt" sz="half" idx="10"/>
          </p:nvPr>
        </p:nvSpPr>
        <p:spPr/>
        <p:txBody>
          <a:bodyPr/>
          <a:lstStyle/>
          <a:p>
            <a:fld id="{9DA9A821-B90E-4073-8A1D-41279B3E2EEC}" type="datetimeFigureOut">
              <a:rPr lang="en-US" smtClean="0"/>
              <a:t>4/15/2024</a:t>
            </a:fld>
            <a:endParaRPr lang="en-US"/>
          </a:p>
        </p:txBody>
      </p:sp>
      <p:sp>
        <p:nvSpPr>
          <p:cNvPr id="6" name="Footer Placeholder 5">
            <a:extLst>
              <a:ext uri="{FF2B5EF4-FFF2-40B4-BE49-F238E27FC236}">
                <a16:creationId xmlns:a16="http://schemas.microsoft.com/office/drawing/2014/main" id="{B3F1BC27-8625-32C9-D1F4-C7C9899D8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FA8924-FE77-B766-B7FE-3BE5021ED772}"/>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393305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F155-986F-252B-13CB-F2B96ABDCF28}"/>
              </a:ext>
            </a:extLst>
          </p:cNvPr>
          <p:cNvSpPr>
            <a:spLocks noGrp="1"/>
          </p:cNvSpPr>
          <p:nvPr>
            <p:ph type="title"/>
          </p:nvPr>
        </p:nvSpPr>
        <p:spPr>
          <a:xfrm>
            <a:off x="839788" y="987424"/>
            <a:ext cx="3932237" cy="127451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4A06E6B-0EDF-8275-55AB-7DEB7FC328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6B0089-E426-EE1F-15E3-ADA06C2B2DA3}"/>
              </a:ext>
            </a:extLst>
          </p:cNvPr>
          <p:cNvSpPr>
            <a:spLocks noGrp="1"/>
          </p:cNvSpPr>
          <p:nvPr>
            <p:ph type="body" sz="half" idx="2"/>
          </p:nvPr>
        </p:nvSpPr>
        <p:spPr>
          <a:xfrm>
            <a:off x="839788" y="2370220"/>
            <a:ext cx="3932237" cy="34987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BF8A2-5135-199A-63DE-D28C1B1188D6}"/>
              </a:ext>
            </a:extLst>
          </p:cNvPr>
          <p:cNvSpPr>
            <a:spLocks noGrp="1"/>
          </p:cNvSpPr>
          <p:nvPr>
            <p:ph type="dt" sz="half" idx="10"/>
          </p:nvPr>
        </p:nvSpPr>
        <p:spPr/>
        <p:txBody>
          <a:bodyPr/>
          <a:lstStyle/>
          <a:p>
            <a:fld id="{9DA9A821-B90E-4073-8A1D-41279B3E2EEC}" type="datetimeFigureOut">
              <a:rPr lang="en-US" smtClean="0"/>
              <a:t>4/15/2024</a:t>
            </a:fld>
            <a:endParaRPr lang="en-US"/>
          </a:p>
        </p:txBody>
      </p:sp>
      <p:sp>
        <p:nvSpPr>
          <p:cNvPr id="6" name="Footer Placeholder 5">
            <a:extLst>
              <a:ext uri="{FF2B5EF4-FFF2-40B4-BE49-F238E27FC236}">
                <a16:creationId xmlns:a16="http://schemas.microsoft.com/office/drawing/2014/main" id="{5BDDCD97-05C0-0D93-CC2F-A0400CA16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6BD7A-D4F8-CCC1-668A-E87B6401A97A}"/>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67270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B0ADA-C5D1-185A-1A62-46F5D6F1993A}"/>
              </a:ext>
            </a:extLst>
          </p:cNvPr>
          <p:cNvSpPr>
            <a:spLocks noGrp="1"/>
          </p:cNvSpPr>
          <p:nvPr>
            <p:ph type="title"/>
          </p:nvPr>
        </p:nvSpPr>
        <p:spPr>
          <a:xfrm>
            <a:off x="838200" y="96260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99ACC6-BAEE-8CEB-0530-BE2DE9132991}"/>
              </a:ext>
            </a:extLst>
          </p:cNvPr>
          <p:cNvSpPr>
            <a:spLocks noGrp="1"/>
          </p:cNvSpPr>
          <p:nvPr>
            <p:ph type="body" idx="1"/>
          </p:nvPr>
        </p:nvSpPr>
        <p:spPr>
          <a:xfrm>
            <a:off x="838200" y="2454442"/>
            <a:ext cx="10515600" cy="37225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8E268C-915E-2C22-A466-4D1301D0AE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A9A821-B90E-4073-8A1D-41279B3E2EEC}" type="datetimeFigureOut">
              <a:rPr lang="en-US" smtClean="0"/>
              <a:t>4/15/2024</a:t>
            </a:fld>
            <a:endParaRPr lang="en-US"/>
          </a:p>
        </p:txBody>
      </p:sp>
      <p:sp>
        <p:nvSpPr>
          <p:cNvPr id="5" name="Footer Placeholder 4">
            <a:extLst>
              <a:ext uri="{FF2B5EF4-FFF2-40B4-BE49-F238E27FC236}">
                <a16:creationId xmlns:a16="http://schemas.microsoft.com/office/drawing/2014/main" id="{7FB5F412-E639-2005-20D7-0A5588E31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0D691D0-376F-F04F-72B7-A17613465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A5F21F-C508-468F-9931-6B4118C75A16}" type="slidenum">
              <a:rPr lang="en-US" smtClean="0"/>
              <a:t>‹#›</a:t>
            </a:fld>
            <a:endParaRPr lang="en-US"/>
          </a:p>
        </p:txBody>
      </p:sp>
      <p:pic>
        <p:nvPicPr>
          <p:cNvPr id="8" name="Picture 7" descr="A starry sky with many small white dots&#10;&#10;Description automatically generated">
            <a:extLst>
              <a:ext uri="{FF2B5EF4-FFF2-40B4-BE49-F238E27FC236}">
                <a16:creationId xmlns:a16="http://schemas.microsoft.com/office/drawing/2014/main" id="{E6EC0897-B0F3-2CC4-490A-379739338865}"/>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87101"/>
          <a:stretch/>
        </p:blipFill>
        <p:spPr>
          <a:xfrm>
            <a:off x="0" y="0"/>
            <a:ext cx="12192000" cy="841206"/>
          </a:xfrm>
          <a:prstGeom prst="rect">
            <a:avLst/>
          </a:prstGeom>
        </p:spPr>
      </p:pic>
      <p:pic>
        <p:nvPicPr>
          <p:cNvPr id="10" name="Picture 9">
            <a:extLst>
              <a:ext uri="{FF2B5EF4-FFF2-40B4-BE49-F238E27FC236}">
                <a16:creationId xmlns:a16="http://schemas.microsoft.com/office/drawing/2014/main" id="{0B8DB15E-A64A-B303-B245-61357B7F31B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79073" y="32076"/>
            <a:ext cx="9833854" cy="751144"/>
          </a:xfrm>
          <a:prstGeom prst="rect">
            <a:avLst/>
          </a:prstGeom>
        </p:spPr>
      </p:pic>
    </p:spTree>
    <p:extLst>
      <p:ext uri="{BB962C8B-B14F-4D97-AF65-F5344CB8AC3E}">
        <p14:creationId xmlns:p14="http://schemas.microsoft.com/office/powerpoint/2010/main" val="38670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mailto:jevans@hbhs9.com" TargetMode="External"/><Relationship Id="rId13" Type="http://schemas.openxmlformats.org/officeDocument/2006/relationships/hyperlink" Target="mailto:jhanks@warren-yazoo.org" TargetMode="External"/><Relationship Id="rId3" Type="http://schemas.openxmlformats.org/officeDocument/2006/relationships/hyperlink" Target="mailto:mmadaris@oxfordcommunicare.com" TargetMode="External"/><Relationship Id="rId7" Type="http://schemas.openxmlformats.org/officeDocument/2006/relationships/hyperlink" Target="mailto:Cholmes@ccsms.org" TargetMode="External"/><Relationship Id="rId12" Type="http://schemas.openxmlformats.org/officeDocument/2006/relationships/hyperlink" Target="mailto:bfenech@singingriverservices.org" TargetMode="External"/><Relationship Id="rId2" Type="http://schemas.openxmlformats.org/officeDocument/2006/relationships/hyperlink" Target="mailto:swaites@oxfordcommunicare.com" TargetMode="External"/><Relationship Id="rId1" Type="http://schemas.openxmlformats.org/officeDocument/2006/relationships/slideLayout" Target="../slideLayouts/slideLayout2.xml"/><Relationship Id="rId6" Type="http://schemas.openxmlformats.org/officeDocument/2006/relationships/hyperlink" Target="mailto:keturahbrown@region6-lifehelp.org" TargetMode="External"/><Relationship Id="rId11" Type="http://schemas.openxmlformats.org/officeDocument/2006/relationships/hyperlink" Target="mailto:lbradley@singingriverservices.org" TargetMode="External"/><Relationship Id="rId5" Type="http://schemas.openxmlformats.org/officeDocument/2006/relationships/hyperlink" Target="mailto:catherine.davis@regionivmhs.com" TargetMode="External"/><Relationship Id="rId10" Type="http://schemas.openxmlformats.org/officeDocument/2006/relationships/hyperlink" Target="mailto:Connie.Bienvenu@pbmhr.org" TargetMode="External"/><Relationship Id="rId4" Type="http://schemas.openxmlformats.org/officeDocument/2006/relationships/hyperlink" Target="mailto:mstacy@lifecorehealthgroup.com" TargetMode="External"/><Relationship Id="rId9" Type="http://schemas.openxmlformats.org/officeDocument/2006/relationships/hyperlink" Target="mailto:mbowman@swmmhc.or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apiphany.smith@mshc.com" TargetMode="External"/><Relationship Id="rId2" Type="http://schemas.openxmlformats.org/officeDocument/2006/relationships/hyperlink" Target="mailto:brandon.morey@mshc.com" TargetMode="External"/><Relationship Id="rId1" Type="http://schemas.openxmlformats.org/officeDocument/2006/relationships/slideLayout" Target="../slideLayouts/slideLayout2.xml"/><Relationship Id="rId5" Type="http://schemas.openxmlformats.org/officeDocument/2006/relationships/hyperlink" Target="mailto:dwittmann@opendoorshc.org" TargetMode="External"/><Relationship Id="rId4" Type="http://schemas.openxmlformats.org/officeDocument/2006/relationships/hyperlink" Target="mailto:tamara.stewart@mshc.com"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tarry sky with many small white dots&#10;&#10;Description automatically generated">
            <a:extLst>
              <a:ext uri="{FF2B5EF4-FFF2-40B4-BE49-F238E27FC236}">
                <a16:creationId xmlns:a16="http://schemas.microsoft.com/office/drawing/2014/main" id="{291BFA26-115F-E34D-D27A-EFE96783D154}"/>
              </a:ext>
            </a:extLst>
          </p:cNvPr>
          <p:cNvPicPr>
            <a:picLocks noChangeAspect="1"/>
          </p:cNvPicPr>
          <p:nvPr/>
        </p:nvPicPr>
        <p:blipFill rotWithShape="1">
          <a:blip r:embed="rId2">
            <a:extLst>
              <a:ext uri="{28A0092B-C50C-407E-A947-70E740481C1C}">
                <a14:useLocalDpi xmlns:a14="http://schemas.microsoft.com/office/drawing/2010/main" val="0"/>
              </a:ext>
            </a:extLst>
          </a:blip>
          <a:srcRect l="2455" r="2455"/>
          <a:stretch/>
        </p:blipFill>
        <p:spPr>
          <a:xfrm>
            <a:off x="0" y="0"/>
            <a:ext cx="12192000" cy="6858000"/>
          </a:xfrm>
          <a:prstGeom prst="rect">
            <a:avLst/>
          </a:prstGeom>
        </p:spPr>
      </p:pic>
      <p:pic>
        <p:nvPicPr>
          <p:cNvPr id="11" name="Picture 10" descr="A sign with a flower on it&#10;&#10;Description automatically generated">
            <a:extLst>
              <a:ext uri="{FF2B5EF4-FFF2-40B4-BE49-F238E27FC236}">
                <a16:creationId xmlns:a16="http://schemas.microsoft.com/office/drawing/2014/main" id="{EC645E6D-58D9-4A4D-A420-3A4102867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31267"/>
            <a:ext cx="6467520" cy="5926733"/>
          </a:xfrm>
          <a:prstGeom prst="rect">
            <a:avLst/>
          </a:prstGeom>
        </p:spPr>
      </p:pic>
      <p:pic>
        <p:nvPicPr>
          <p:cNvPr id="13" name="Picture 12">
            <a:extLst>
              <a:ext uri="{FF2B5EF4-FFF2-40B4-BE49-F238E27FC236}">
                <a16:creationId xmlns:a16="http://schemas.microsoft.com/office/drawing/2014/main" id="{4332445C-B5D5-D294-29E0-AFD9D7B36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4379"/>
            <a:ext cx="12192000" cy="931267"/>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B661A2EB-AE69-B882-FABE-9D6E4D8680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520866"/>
            <a:ext cx="5946107" cy="4015627"/>
          </a:xfrm>
          <a:prstGeom prst="rect">
            <a:avLst/>
          </a:prstGeom>
        </p:spPr>
      </p:pic>
    </p:spTree>
    <p:extLst>
      <p:ext uri="{BB962C8B-B14F-4D97-AF65-F5344CB8AC3E}">
        <p14:creationId xmlns:p14="http://schemas.microsoft.com/office/powerpoint/2010/main" val="3223713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40A579-C16D-4527-BEE7-CC35B4722756}"/>
              </a:ext>
            </a:extLst>
          </p:cNvPr>
          <p:cNvPicPr>
            <a:picLocks noChangeAspect="1"/>
          </p:cNvPicPr>
          <p:nvPr/>
        </p:nvPicPr>
        <p:blipFill>
          <a:blip r:embed="rId3"/>
          <a:stretch>
            <a:fillRect/>
          </a:stretch>
        </p:blipFill>
        <p:spPr>
          <a:xfrm>
            <a:off x="9755117" y="859271"/>
            <a:ext cx="1993565" cy="5767316"/>
          </a:xfrm>
          <a:prstGeom prst="rect">
            <a:avLst/>
          </a:prstGeom>
        </p:spPr>
      </p:pic>
      <p:sp>
        <p:nvSpPr>
          <p:cNvPr id="3" name="Content Placeholder 2">
            <a:extLst>
              <a:ext uri="{FF2B5EF4-FFF2-40B4-BE49-F238E27FC236}">
                <a16:creationId xmlns:a16="http://schemas.microsoft.com/office/drawing/2014/main" id="{C965D329-A308-4466-BFBE-1DB8DAF0A2BA}"/>
              </a:ext>
            </a:extLst>
          </p:cNvPr>
          <p:cNvSpPr>
            <a:spLocks noGrp="1"/>
          </p:cNvSpPr>
          <p:nvPr>
            <p:ph idx="1"/>
          </p:nvPr>
        </p:nvSpPr>
        <p:spPr>
          <a:xfrm>
            <a:off x="912370" y="2370137"/>
            <a:ext cx="9541163" cy="4351338"/>
          </a:xfrm>
        </p:spPr>
        <p:txBody>
          <a:bodyPr>
            <a:normAutofit/>
          </a:bodyPr>
          <a:lstStyle/>
          <a:p>
            <a:r>
              <a:rPr lang="en-US" sz="2400" dirty="0"/>
              <a:t>Individuals diagnosed with a serious mental illness (SMI) and are prioritized by one or more of the criteria identified by CHOICE.</a:t>
            </a:r>
          </a:p>
          <a:p>
            <a:r>
              <a:rPr lang="en-US" sz="2400" dirty="0"/>
              <a:t>Points are awarded to Tax Credit developments that set aside a minimum of 10%, but not more than 20% of the total development units for persons targeted by the initiative.</a:t>
            </a:r>
          </a:p>
          <a:p>
            <a:r>
              <a:rPr lang="en-US" sz="2400" dirty="0"/>
              <a:t>The owner must agree to accept referrals from the initiative referral network and execute an MOU (Memorandum of Understanding) between the owner/management entity and the agency.</a:t>
            </a:r>
          </a:p>
          <a:p>
            <a:endParaRPr lang="en-US" dirty="0"/>
          </a:p>
        </p:txBody>
      </p:sp>
      <p:sp>
        <p:nvSpPr>
          <p:cNvPr id="4" name="Slide Number Placeholder 3">
            <a:extLst>
              <a:ext uri="{FF2B5EF4-FFF2-40B4-BE49-F238E27FC236}">
                <a16:creationId xmlns:a16="http://schemas.microsoft.com/office/drawing/2014/main" id="{5C181082-C420-484C-80B6-41CA5774867C}"/>
              </a:ext>
            </a:extLst>
          </p:cNvPr>
          <p:cNvSpPr>
            <a:spLocks noGrp="1"/>
          </p:cNvSpPr>
          <p:nvPr>
            <p:ph type="sldNum" sz="quarter" idx="12"/>
          </p:nvPr>
        </p:nvSpPr>
        <p:spPr/>
        <p:txBody>
          <a:bodyPr/>
          <a:lstStyle/>
          <a:p>
            <a:fld id="{0F865974-8C31-4664-A7DF-FB03AF0CB593}" type="slidenum">
              <a:rPr lang="en-US" smtClean="0"/>
              <a:t>10</a:t>
            </a:fld>
            <a:endParaRPr lang="en-US"/>
          </a:p>
        </p:txBody>
      </p:sp>
      <p:sp>
        <p:nvSpPr>
          <p:cNvPr id="2" name="Title 1">
            <a:extLst>
              <a:ext uri="{FF2B5EF4-FFF2-40B4-BE49-F238E27FC236}">
                <a16:creationId xmlns:a16="http://schemas.microsoft.com/office/drawing/2014/main" id="{6CECD4E3-036E-3D89-E819-08F58413F01B}"/>
              </a:ext>
            </a:extLst>
          </p:cNvPr>
          <p:cNvSpPr>
            <a:spLocks noGrp="1"/>
          </p:cNvSpPr>
          <p:nvPr>
            <p:ph type="title"/>
          </p:nvPr>
        </p:nvSpPr>
        <p:spPr>
          <a:xfrm>
            <a:off x="1074260" y="1279707"/>
            <a:ext cx="8866909" cy="772668"/>
          </a:xfrm>
        </p:spPr>
        <p:txBody>
          <a:bodyPr>
            <a:normAutofit/>
          </a:bodyPr>
          <a:lstStyle/>
          <a:p>
            <a:r>
              <a:rPr lang="en-US" b="1" dirty="0"/>
              <a:t>Mississippi Olmstead Initiative </a:t>
            </a:r>
            <a:endParaRPr lang="en-US" sz="2100" b="1" dirty="0"/>
          </a:p>
        </p:txBody>
      </p:sp>
    </p:spTree>
    <p:extLst>
      <p:ext uri="{BB962C8B-B14F-4D97-AF65-F5344CB8AC3E}">
        <p14:creationId xmlns:p14="http://schemas.microsoft.com/office/powerpoint/2010/main" val="422592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65D329-A308-4466-BFBE-1DB8DAF0A2BA}"/>
              </a:ext>
            </a:extLst>
          </p:cNvPr>
          <p:cNvSpPr>
            <a:spLocks noGrp="1"/>
          </p:cNvSpPr>
          <p:nvPr>
            <p:ph idx="1"/>
          </p:nvPr>
        </p:nvSpPr>
        <p:spPr>
          <a:xfrm>
            <a:off x="1060397" y="1502042"/>
            <a:ext cx="10196712" cy="4990833"/>
          </a:xfrm>
        </p:spPr>
        <p:txBody>
          <a:bodyPr>
            <a:normAutofit fontScale="92500" lnSpcReduction="10000"/>
          </a:bodyPr>
          <a:lstStyle/>
          <a:p>
            <a:r>
              <a:rPr lang="en-US" dirty="0"/>
              <a:t>Funded by appropriation from State of Mississippi </a:t>
            </a:r>
          </a:p>
          <a:p>
            <a:pPr lvl="1"/>
            <a:r>
              <a:rPr lang="en-US" sz="2000" dirty="0"/>
              <a:t>Mississippi Home Corporation administers the funds and are responsible for assuring the appropriate use of funds in accordance with legislation and funding </a:t>
            </a:r>
          </a:p>
          <a:p>
            <a:pPr lvl="1"/>
            <a:r>
              <a:rPr lang="en-US" sz="2000" dirty="0"/>
              <a:t>Mississippi Department of Mental Health approves client eligibility and verification of SMI</a:t>
            </a:r>
          </a:p>
          <a:p>
            <a:r>
              <a:rPr lang="en-US" dirty="0"/>
              <a:t>Is a component of the </a:t>
            </a:r>
            <a:r>
              <a:rPr lang="en-US" i="1" dirty="0"/>
              <a:t>Mississippi Affirmative Olmstead Initiative</a:t>
            </a:r>
            <a:r>
              <a:rPr lang="en-US" dirty="0"/>
              <a:t> addressing the state’s obligations under the Supreme Court’s Olmstead decision</a:t>
            </a:r>
          </a:p>
          <a:p>
            <a:pPr lvl="1"/>
            <a:r>
              <a:rPr lang="en-US" dirty="0"/>
              <a:t>Olmstead vs L.C. case</a:t>
            </a:r>
          </a:p>
          <a:p>
            <a:r>
              <a:rPr lang="en-US" dirty="0"/>
              <a:t>CHOICE offers mental health support services and case management to participants</a:t>
            </a:r>
          </a:p>
          <a:p>
            <a:r>
              <a:rPr lang="en-US" dirty="0"/>
              <a:t>CHOICE assist participants with identifying housing and ongoing housing support, if needed. </a:t>
            </a:r>
          </a:p>
          <a:p>
            <a:r>
              <a:rPr lang="en-US" dirty="0"/>
              <a:t>CHOICE tracks data to determine program’s impact.</a:t>
            </a:r>
          </a:p>
          <a:p>
            <a:endParaRPr lang="en-US" dirty="0"/>
          </a:p>
        </p:txBody>
      </p:sp>
      <p:sp>
        <p:nvSpPr>
          <p:cNvPr id="4" name="Slide Number Placeholder 3">
            <a:extLst>
              <a:ext uri="{FF2B5EF4-FFF2-40B4-BE49-F238E27FC236}">
                <a16:creationId xmlns:a16="http://schemas.microsoft.com/office/drawing/2014/main" id="{5C181082-C420-484C-80B6-41CA5774867C}"/>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865974-8C31-4664-A7DF-FB03AF0CB5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9D9AEA93-EAB1-4B37-813D-F61E6F207310}"/>
              </a:ext>
            </a:extLst>
          </p:cNvPr>
          <p:cNvSpPr>
            <a:spLocks noGrp="1"/>
          </p:cNvSpPr>
          <p:nvPr>
            <p:ph type="title"/>
          </p:nvPr>
        </p:nvSpPr>
        <p:spPr>
          <a:xfrm>
            <a:off x="224490" y="588862"/>
            <a:ext cx="11032619" cy="1136916"/>
          </a:xfrm>
        </p:spPr>
        <p:txBody>
          <a:bodyPr>
            <a:normAutofit/>
          </a:bodyPr>
          <a:lstStyle/>
          <a:p>
            <a:r>
              <a:rPr lang="en-US" dirty="0"/>
              <a:t>What is </a:t>
            </a:r>
          </a:p>
        </p:txBody>
      </p:sp>
      <p:pic>
        <p:nvPicPr>
          <p:cNvPr id="2" name="Picture 1" descr="Logo&#10;&#10;Description automatically generated with low confidence">
            <a:extLst>
              <a:ext uri="{FF2B5EF4-FFF2-40B4-BE49-F238E27FC236}">
                <a16:creationId xmlns:a16="http://schemas.microsoft.com/office/drawing/2014/main" id="{BB72ECB9-280D-E428-1241-79A0BDCAD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712" y="610930"/>
            <a:ext cx="2094780" cy="938868"/>
          </a:xfrm>
          <a:prstGeom prst="rect">
            <a:avLst/>
          </a:prstGeom>
        </p:spPr>
      </p:pic>
    </p:spTree>
    <p:extLst>
      <p:ext uri="{BB962C8B-B14F-4D97-AF65-F5344CB8AC3E}">
        <p14:creationId xmlns:p14="http://schemas.microsoft.com/office/powerpoint/2010/main" val="21323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8CD2E-F8EC-49F8-8250-B03B64D7888A}"/>
              </a:ext>
            </a:extLst>
          </p:cNvPr>
          <p:cNvSpPr>
            <a:spLocks noGrp="1"/>
          </p:cNvSpPr>
          <p:nvPr>
            <p:ph type="title"/>
          </p:nvPr>
        </p:nvSpPr>
        <p:spPr/>
        <p:txBody>
          <a:bodyPr/>
          <a:lstStyle/>
          <a:p>
            <a:r>
              <a:rPr lang="en-US" dirty="0"/>
              <a:t>House Bill 1563, Section 4 (1)</a:t>
            </a:r>
          </a:p>
        </p:txBody>
      </p:sp>
      <p:sp>
        <p:nvSpPr>
          <p:cNvPr id="3" name="Content Placeholder 2">
            <a:extLst>
              <a:ext uri="{FF2B5EF4-FFF2-40B4-BE49-F238E27FC236}">
                <a16:creationId xmlns:a16="http://schemas.microsoft.com/office/drawing/2014/main" id="{36D738D8-B23B-4FFF-993C-58503931F567}"/>
              </a:ext>
            </a:extLst>
          </p:cNvPr>
          <p:cNvSpPr>
            <a:spLocks noGrp="1"/>
          </p:cNvSpPr>
          <p:nvPr>
            <p:ph idx="1"/>
          </p:nvPr>
        </p:nvSpPr>
        <p:spPr/>
        <p:txBody>
          <a:bodyPr/>
          <a:lstStyle/>
          <a:p>
            <a:r>
              <a:rPr lang="en-US" dirty="0"/>
              <a:t>Must meet one (1) of three (3) criteria:</a:t>
            </a:r>
          </a:p>
          <a:p>
            <a:pPr marL="457200" lvl="1" indent="0">
              <a:buNone/>
            </a:pPr>
            <a:endParaRPr lang="en-US" b="1" u="sng" dirty="0"/>
          </a:p>
          <a:p>
            <a:pPr marL="457200" lvl="1" indent="0">
              <a:buNone/>
            </a:pPr>
            <a:r>
              <a:rPr lang="en-US" sz="2800" b="1" u="sng" dirty="0"/>
              <a:t>Criteria 1</a:t>
            </a:r>
          </a:p>
          <a:p>
            <a:pPr marL="457200" lvl="1" indent="0">
              <a:buNone/>
            </a:pPr>
            <a:r>
              <a:rPr lang="en-US" dirty="0"/>
              <a:t>Individual is being discharged from:</a:t>
            </a:r>
          </a:p>
          <a:p>
            <a:pPr lvl="2"/>
            <a:r>
              <a:rPr lang="en-US" dirty="0"/>
              <a:t>*State psychiatric hospital, or</a:t>
            </a:r>
          </a:p>
          <a:p>
            <a:pPr lvl="2"/>
            <a:r>
              <a:rPr lang="en-US" dirty="0"/>
              <a:t>Nursing facility, or</a:t>
            </a:r>
          </a:p>
          <a:p>
            <a:pPr lvl="2"/>
            <a:r>
              <a:rPr lang="en-US" dirty="0"/>
              <a:t>*Intermediate Care Facility (</a:t>
            </a:r>
            <a:r>
              <a:rPr lang="en-US" i="1" dirty="0"/>
              <a:t>for individuals with intellectual disabilities)</a:t>
            </a:r>
          </a:p>
          <a:p>
            <a:pPr marL="457200" lvl="1" indent="0">
              <a:buNone/>
            </a:pPr>
            <a:endParaRPr lang="en-US" dirty="0"/>
          </a:p>
          <a:p>
            <a:pPr marL="457200" lvl="1" indent="0">
              <a:buNone/>
            </a:pPr>
            <a:r>
              <a:rPr lang="en-US" dirty="0"/>
              <a:t>*Individual had to have stayed </a:t>
            </a:r>
            <a:r>
              <a:rPr lang="en-US" u="sng" dirty="0"/>
              <a:t>more than 90 days </a:t>
            </a:r>
          </a:p>
        </p:txBody>
      </p:sp>
    </p:spTree>
    <p:extLst>
      <p:ext uri="{BB962C8B-B14F-4D97-AF65-F5344CB8AC3E}">
        <p14:creationId xmlns:p14="http://schemas.microsoft.com/office/powerpoint/2010/main" val="424129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
                                            <p:txEl>
                                              <p:pRg st="2" end="2"/>
                                            </p:txEl>
                                          </p:spTgt>
                                        </p:tgtEl>
                                      </p:cBhvr>
                                    </p:animEffect>
                                    <p:set>
                                      <p:cBhvr>
                                        <p:cTn id="37" dur="1" fill="hold">
                                          <p:stCondLst>
                                            <p:cond delay="499"/>
                                          </p:stCondLst>
                                        </p:cTn>
                                        <p:tgtEl>
                                          <p:spTgt spid="3">
                                            <p:txEl>
                                              <p:pRg st="2" end="2"/>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
                                            <p:txEl>
                                              <p:pRg st="3" end="3"/>
                                            </p:txEl>
                                          </p:spTgt>
                                        </p:tgtEl>
                                      </p:cBhvr>
                                    </p:animEffect>
                                    <p:set>
                                      <p:cBhvr>
                                        <p:cTn id="40" dur="1" fill="hold">
                                          <p:stCondLst>
                                            <p:cond delay="499"/>
                                          </p:stCondLst>
                                        </p:cTn>
                                        <p:tgtEl>
                                          <p:spTgt spid="3">
                                            <p:txEl>
                                              <p:pRg st="3" end="3"/>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
                                            <p:txEl>
                                              <p:pRg st="4" end="4"/>
                                            </p:txEl>
                                          </p:spTgt>
                                        </p:tgtEl>
                                      </p:cBhvr>
                                    </p:animEffect>
                                    <p:set>
                                      <p:cBhvr>
                                        <p:cTn id="43" dur="1" fill="hold">
                                          <p:stCondLst>
                                            <p:cond delay="499"/>
                                          </p:stCondLst>
                                        </p:cTn>
                                        <p:tgtEl>
                                          <p:spTgt spid="3">
                                            <p:txEl>
                                              <p:pRg st="4" end="4"/>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
                                            <p:txEl>
                                              <p:pRg st="5" end="5"/>
                                            </p:txEl>
                                          </p:spTgt>
                                        </p:tgtEl>
                                      </p:cBhvr>
                                    </p:animEffect>
                                    <p:set>
                                      <p:cBhvr>
                                        <p:cTn id="46" dur="1" fill="hold">
                                          <p:stCondLst>
                                            <p:cond delay="499"/>
                                          </p:stCondLst>
                                        </p:cTn>
                                        <p:tgtEl>
                                          <p:spTgt spid="3">
                                            <p:txEl>
                                              <p:pRg st="5" end="5"/>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
                                            <p:txEl>
                                              <p:pRg st="6" end="6"/>
                                            </p:txEl>
                                          </p:spTgt>
                                        </p:tgtEl>
                                      </p:cBhvr>
                                    </p:animEffect>
                                    <p:set>
                                      <p:cBhvr>
                                        <p:cTn id="49" dur="1" fill="hold">
                                          <p:stCondLst>
                                            <p:cond delay="499"/>
                                          </p:stCondLst>
                                        </p:cTn>
                                        <p:tgtEl>
                                          <p:spTgt spid="3">
                                            <p:txEl>
                                              <p:pRg st="6" end="6"/>
                                            </p:txEl>
                                          </p:spTgt>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
                                            <p:txEl>
                                              <p:pRg st="8" end="8"/>
                                            </p:txEl>
                                          </p:spTgt>
                                        </p:tgtEl>
                                      </p:cBhvr>
                                    </p:animEffect>
                                    <p:set>
                                      <p:cBhvr>
                                        <p:cTn id="52"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8CD2E-F8EC-49F8-8250-B03B64D7888A}"/>
              </a:ext>
            </a:extLst>
          </p:cNvPr>
          <p:cNvSpPr>
            <a:spLocks noGrp="1"/>
          </p:cNvSpPr>
          <p:nvPr>
            <p:ph type="title"/>
          </p:nvPr>
        </p:nvSpPr>
        <p:spPr/>
        <p:txBody>
          <a:bodyPr/>
          <a:lstStyle/>
          <a:p>
            <a:r>
              <a:rPr lang="en-US" dirty="0"/>
              <a:t>House Bill 1563, Section 4 (1)</a:t>
            </a:r>
          </a:p>
        </p:txBody>
      </p:sp>
      <p:sp>
        <p:nvSpPr>
          <p:cNvPr id="3" name="Content Placeholder 2">
            <a:extLst>
              <a:ext uri="{FF2B5EF4-FFF2-40B4-BE49-F238E27FC236}">
                <a16:creationId xmlns:a16="http://schemas.microsoft.com/office/drawing/2014/main" id="{36D738D8-B23B-4FFF-993C-58503931F567}"/>
              </a:ext>
            </a:extLst>
          </p:cNvPr>
          <p:cNvSpPr>
            <a:spLocks noGrp="1"/>
          </p:cNvSpPr>
          <p:nvPr>
            <p:ph idx="1"/>
          </p:nvPr>
        </p:nvSpPr>
        <p:spPr>
          <a:xfrm>
            <a:off x="838200" y="1875052"/>
            <a:ext cx="10515600" cy="4487327"/>
          </a:xfrm>
        </p:spPr>
        <p:txBody>
          <a:bodyPr>
            <a:normAutofit lnSpcReduction="10000"/>
          </a:bodyPr>
          <a:lstStyle/>
          <a:p>
            <a:r>
              <a:rPr lang="en-US" dirty="0"/>
              <a:t>Must meet one (1) of three (3) criteria:</a:t>
            </a:r>
          </a:p>
          <a:p>
            <a:pPr marL="457200" lvl="1" indent="0">
              <a:buNone/>
            </a:pPr>
            <a:endParaRPr lang="en-US" b="1" u="sng" dirty="0"/>
          </a:p>
          <a:p>
            <a:pPr marL="457200" lvl="1" indent="0">
              <a:buNone/>
            </a:pPr>
            <a:r>
              <a:rPr lang="en-US" sz="2800" b="1" u="sng" dirty="0"/>
              <a:t>Criteria 2</a:t>
            </a:r>
          </a:p>
          <a:p>
            <a:pPr marL="457200" lvl="1" indent="0">
              <a:buNone/>
            </a:pPr>
            <a:r>
              <a:rPr lang="en-US" dirty="0"/>
              <a:t>Individual has been discharged from a State Psychiatric Hospital within the last </a:t>
            </a:r>
            <a:r>
              <a:rPr lang="en-US" u="sng" dirty="0"/>
              <a:t>two (2) years</a:t>
            </a:r>
            <a:r>
              <a:rPr lang="en-US" dirty="0"/>
              <a:t> </a:t>
            </a:r>
            <a:r>
              <a:rPr lang="en-US" b="1" dirty="0"/>
              <a:t>AND:</a:t>
            </a:r>
          </a:p>
          <a:p>
            <a:pPr marL="1371600" lvl="2" indent="-457200">
              <a:buFont typeface="+mj-lt"/>
              <a:buAutoNum type="alphaUcPeriod"/>
            </a:pPr>
            <a:r>
              <a:rPr lang="en-US" dirty="0"/>
              <a:t>Had multiple hospital visits in the last year due to mental illness; or</a:t>
            </a:r>
          </a:p>
          <a:p>
            <a:pPr marL="1371600" lvl="2" indent="-457200">
              <a:buFont typeface="+mj-lt"/>
              <a:buAutoNum type="alphaUcPeriod"/>
            </a:pPr>
            <a:endParaRPr lang="en-US" dirty="0"/>
          </a:p>
          <a:p>
            <a:pPr marL="1371600" lvl="2" indent="-457200">
              <a:buFont typeface="+mj-lt"/>
              <a:buAutoNum type="alphaUcPeriod"/>
            </a:pPr>
            <a:r>
              <a:rPr lang="en-US" dirty="0"/>
              <a:t>Are known to the mental health or state housing agency to have been arrested or incarcerated in the last year due to conduct related to mental illness; or</a:t>
            </a:r>
          </a:p>
          <a:p>
            <a:pPr marL="1371600" lvl="2" indent="-457200">
              <a:buFont typeface="+mj-lt"/>
              <a:buAutoNum type="alphaUcPeriod"/>
            </a:pPr>
            <a:endParaRPr lang="en-US" dirty="0"/>
          </a:p>
          <a:p>
            <a:pPr marL="1371600" lvl="2" indent="-457200">
              <a:buFont typeface="+mj-lt"/>
              <a:buAutoNum type="alphaUcPeriod"/>
            </a:pPr>
            <a:r>
              <a:rPr lang="en-US" dirty="0"/>
              <a:t>Are known to the mental health or state housing agency to have been homeless for one full year or have had four (4) or more episodes of homelessness in the last three (3) years.</a:t>
            </a:r>
          </a:p>
        </p:txBody>
      </p:sp>
    </p:spTree>
    <p:extLst>
      <p:ext uri="{BB962C8B-B14F-4D97-AF65-F5344CB8AC3E}">
        <p14:creationId xmlns:p14="http://schemas.microsoft.com/office/powerpoint/2010/main" val="24473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
                                            <p:txEl>
                                              <p:pRg st="2" end="2"/>
                                            </p:txEl>
                                          </p:spTgt>
                                        </p:tgtEl>
                                      </p:cBhvr>
                                    </p:animEffect>
                                    <p:set>
                                      <p:cBhvr>
                                        <p:cTn id="32" dur="1" fill="hold">
                                          <p:stCondLst>
                                            <p:cond delay="499"/>
                                          </p:stCondLst>
                                        </p:cTn>
                                        <p:tgtEl>
                                          <p:spTgt spid="3">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
                                            <p:txEl>
                                              <p:pRg st="3" end="3"/>
                                            </p:txEl>
                                          </p:spTgt>
                                        </p:tgtEl>
                                      </p:cBhvr>
                                    </p:animEffect>
                                    <p:set>
                                      <p:cBhvr>
                                        <p:cTn id="35" dur="1" fill="hold">
                                          <p:stCondLst>
                                            <p:cond delay="499"/>
                                          </p:stCondLst>
                                        </p:cTn>
                                        <p:tgtEl>
                                          <p:spTgt spid="3">
                                            <p:txEl>
                                              <p:pRg st="3" end="3"/>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
                                            <p:txEl>
                                              <p:pRg st="4" end="4"/>
                                            </p:txEl>
                                          </p:spTgt>
                                        </p:tgtEl>
                                      </p:cBhvr>
                                    </p:animEffect>
                                    <p:set>
                                      <p:cBhvr>
                                        <p:cTn id="38" dur="1" fill="hold">
                                          <p:stCondLst>
                                            <p:cond delay="499"/>
                                          </p:stCondLst>
                                        </p:cTn>
                                        <p:tgtEl>
                                          <p:spTgt spid="3">
                                            <p:txEl>
                                              <p:pRg st="4" end="4"/>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
                                            <p:txEl>
                                              <p:pRg st="6" end="6"/>
                                            </p:txEl>
                                          </p:spTgt>
                                        </p:tgtEl>
                                      </p:cBhvr>
                                    </p:animEffect>
                                    <p:set>
                                      <p:cBhvr>
                                        <p:cTn id="41" dur="1" fill="hold">
                                          <p:stCondLst>
                                            <p:cond delay="499"/>
                                          </p:stCondLst>
                                        </p:cTn>
                                        <p:tgtEl>
                                          <p:spTgt spid="3">
                                            <p:txEl>
                                              <p:pRg st="6" end="6"/>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
                                            <p:txEl>
                                              <p:pRg st="8" end="8"/>
                                            </p:txEl>
                                          </p:spTgt>
                                        </p:tgtEl>
                                      </p:cBhvr>
                                    </p:animEffect>
                                    <p:set>
                                      <p:cBhvr>
                                        <p:cTn id="44"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8CD2E-F8EC-49F8-8250-B03B64D7888A}"/>
              </a:ext>
            </a:extLst>
          </p:cNvPr>
          <p:cNvSpPr>
            <a:spLocks noGrp="1"/>
          </p:cNvSpPr>
          <p:nvPr>
            <p:ph type="title"/>
          </p:nvPr>
        </p:nvSpPr>
        <p:spPr/>
        <p:txBody>
          <a:bodyPr/>
          <a:lstStyle/>
          <a:p>
            <a:r>
              <a:rPr lang="en-US" dirty="0"/>
              <a:t>House Bill 1563, Section 4 (1)</a:t>
            </a:r>
          </a:p>
        </p:txBody>
      </p:sp>
      <p:sp>
        <p:nvSpPr>
          <p:cNvPr id="3" name="Content Placeholder 2">
            <a:extLst>
              <a:ext uri="{FF2B5EF4-FFF2-40B4-BE49-F238E27FC236}">
                <a16:creationId xmlns:a16="http://schemas.microsoft.com/office/drawing/2014/main" id="{36D738D8-B23B-4FFF-993C-58503931F567}"/>
              </a:ext>
            </a:extLst>
          </p:cNvPr>
          <p:cNvSpPr>
            <a:spLocks noGrp="1"/>
          </p:cNvSpPr>
          <p:nvPr>
            <p:ph idx="1"/>
          </p:nvPr>
        </p:nvSpPr>
        <p:spPr>
          <a:xfrm>
            <a:off x="838200" y="1875052"/>
            <a:ext cx="10515600" cy="4487327"/>
          </a:xfrm>
        </p:spPr>
        <p:txBody>
          <a:bodyPr>
            <a:normAutofit/>
          </a:bodyPr>
          <a:lstStyle/>
          <a:p>
            <a:r>
              <a:rPr lang="en-US" dirty="0"/>
              <a:t>Must meet one (1) of three (3) criteria:</a:t>
            </a:r>
          </a:p>
          <a:p>
            <a:pPr marL="457200" lvl="1" indent="0">
              <a:buNone/>
            </a:pPr>
            <a:endParaRPr lang="en-US" b="1" u="sng" dirty="0"/>
          </a:p>
          <a:p>
            <a:pPr marL="457200" lvl="1" indent="0">
              <a:buNone/>
            </a:pPr>
            <a:r>
              <a:rPr lang="en-US" sz="2800" b="1" u="sng" dirty="0"/>
              <a:t>Criteria 3</a:t>
            </a:r>
          </a:p>
          <a:p>
            <a:pPr marL="457200" lvl="1" indent="0">
              <a:buNone/>
            </a:pPr>
            <a:r>
              <a:rPr lang="en-US" dirty="0"/>
              <a:t>Individual lacks a fixed, regular, and adequate nighttime residence and includes a subset for an individual who is exiting an institution where he/she resided for 90 days or less and who resides in an emergency shelter or a place not meant for human habitation immediately before entering that institution.</a:t>
            </a:r>
          </a:p>
          <a:p>
            <a:pPr marL="457200" lvl="1" indent="0">
              <a:buNone/>
            </a:pPr>
            <a:endParaRPr lang="en-US" b="1" dirty="0"/>
          </a:p>
        </p:txBody>
      </p:sp>
    </p:spTree>
    <p:extLst>
      <p:ext uri="{BB962C8B-B14F-4D97-AF65-F5344CB8AC3E}">
        <p14:creationId xmlns:p14="http://schemas.microsoft.com/office/powerpoint/2010/main" val="345700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
                                            <p:txEl>
                                              <p:pRg st="3" end="3"/>
                                            </p:txEl>
                                          </p:spTgt>
                                        </p:tgtEl>
                                      </p:cBhvr>
                                    </p:animEffect>
                                    <p:set>
                                      <p:cBhvr>
                                        <p:cTn id="2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266" y="1262671"/>
            <a:ext cx="10404181" cy="1302256"/>
          </a:xfrm>
        </p:spPr>
        <p:txBody>
          <a:bodyPr>
            <a:normAutofit/>
          </a:bodyPr>
          <a:lstStyle/>
          <a:p>
            <a:r>
              <a:rPr lang="en-US" dirty="0"/>
              <a:t>               Funding</a:t>
            </a:r>
          </a:p>
        </p:txBody>
      </p:sp>
      <p:graphicFrame>
        <p:nvGraphicFramePr>
          <p:cNvPr id="4" name="Content Placeholder 3"/>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865974-8C31-4664-A7DF-FB03AF0CB5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128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BA81-F298-440A-97DD-A5E920700D08}"/>
              </a:ext>
            </a:extLst>
          </p:cNvPr>
          <p:cNvSpPr>
            <a:spLocks noGrp="1"/>
          </p:cNvSpPr>
          <p:nvPr>
            <p:ph type="title"/>
          </p:nvPr>
        </p:nvSpPr>
        <p:spPr>
          <a:xfrm>
            <a:off x="165039" y="483998"/>
            <a:ext cx="11086067" cy="1325563"/>
          </a:xfrm>
        </p:spPr>
        <p:txBody>
          <a:bodyPr/>
          <a:lstStyle/>
          <a:p>
            <a:r>
              <a:rPr lang="en-US" dirty="0"/>
              <a:t>                 YTD 2024 report</a:t>
            </a:r>
          </a:p>
        </p:txBody>
      </p:sp>
      <p:sp>
        <p:nvSpPr>
          <p:cNvPr id="7" name="Slide Number Placeholder 6">
            <a:extLst>
              <a:ext uri="{FF2B5EF4-FFF2-40B4-BE49-F238E27FC236}">
                <a16:creationId xmlns:a16="http://schemas.microsoft.com/office/drawing/2014/main" id="{F1AE98C6-F32C-4644-BB74-84C5A64A8A16}"/>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65974-8C31-4664-A7DF-FB03AF0CB5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549B9427-4237-411B-8456-48B4F75E6C41}"/>
              </a:ext>
            </a:extLst>
          </p:cNvPr>
          <p:cNvPicPr>
            <a:picLocks noChangeAspect="1"/>
          </p:cNvPicPr>
          <p:nvPr/>
        </p:nvPicPr>
        <p:blipFill>
          <a:blip r:embed="rId2"/>
          <a:stretch>
            <a:fillRect/>
          </a:stretch>
        </p:blipFill>
        <p:spPr>
          <a:xfrm>
            <a:off x="6483928" y="1412531"/>
            <a:ext cx="5440340" cy="4412315"/>
          </a:xfrm>
          <a:prstGeom prst="rect">
            <a:avLst/>
          </a:prstGeom>
        </p:spPr>
      </p:pic>
      <p:graphicFrame>
        <p:nvGraphicFramePr>
          <p:cNvPr id="3" name="Chart 2">
            <a:extLst>
              <a:ext uri="{FF2B5EF4-FFF2-40B4-BE49-F238E27FC236}">
                <a16:creationId xmlns:a16="http://schemas.microsoft.com/office/drawing/2014/main" id="{00000000-0008-0000-0400-000002000000}"/>
              </a:ext>
            </a:extLst>
          </p:cNvPr>
          <p:cNvGraphicFramePr>
            <a:graphicFrameLocks/>
          </p:cNvGraphicFramePr>
          <p:nvPr/>
        </p:nvGraphicFramePr>
        <p:xfrm>
          <a:off x="724619" y="1412531"/>
          <a:ext cx="5188841" cy="4412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7312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A5CD-85F6-4F81-83E7-94533C1D6309}"/>
              </a:ext>
            </a:extLst>
          </p:cNvPr>
          <p:cNvSpPr>
            <a:spLocks noGrp="1"/>
          </p:cNvSpPr>
          <p:nvPr>
            <p:ph type="title"/>
          </p:nvPr>
        </p:nvSpPr>
        <p:spPr/>
        <p:txBody>
          <a:bodyPr/>
          <a:lstStyle/>
          <a:p>
            <a:r>
              <a:rPr lang="en-US" dirty="0"/>
              <a:t>MHC’s Goals</a:t>
            </a:r>
          </a:p>
        </p:txBody>
      </p:sp>
      <p:sp>
        <p:nvSpPr>
          <p:cNvPr id="3" name="Content Placeholder 2">
            <a:extLst>
              <a:ext uri="{FF2B5EF4-FFF2-40B4-BE49-F238E27FC236}">
                <a16:creationId xmlns:a16="http://schemas.microsoft.com/office/drawing/2014/main" id="{E23C8B52-9647-4185-8D87-9819251F48C2}"/>
              </a:ext>
            </a:extLst>
          </p:cNvPr>
          <p:cNvSpPr>
            <a:spLocks noGrp="1"/>
          </p:cNvSpPr>
          <p:nvPr>
            <p:ph idx="1"/>
          </p:nvPr>
        </p:nvSpPr>
        <p:spPr/>
        <p:txBody>
          <a:bodyPr/>
          <a:lstStyle/>
          <a:p>
            <a:pPr marL="514350" indent="-514350">
              <a:buFont typeface="+mj-lt"/>
              <a:buAutoNum type="arabicPeriod"/>
            </a:pPr>
            <a:r>
              <a:rPr lang="en-US" dirty="0"/>
              <a:t>Provide assistance to approximately 50 clients per month</a:t>
            </a:r>
          </a:p>
          <a:p>
            <a:pPr marL="514350" indent="-514350">
              <a:buFont typeface="+mj-lt"/>
              <a:buAutoNum type="arabicPeriod"/>
            </a:pPr>
            <a:r>
              <a:rPr lang="en-US" dirty="0"/>
              <a:t>Case Manage clients to self sufficient</a:t>
            </a:r>
          </a:p>
          <a:p>
            <a:pPr marL="514350" indent="-514350">
              <a:buFont typeface="+mj-lt"/>
              <a:buAutoNum type="arabicPeriod"/>
            </a:pPr>
            <a:r>
              <a:rPr lang="en-US" dirty="0"/>
              <a:t>Provide affordable housing</a:t>
            </a:r>
          </a:p>
          <a:p>
            <a:endParaRPr lang="en-US" dirty="0"/>
          </a:p>
        </p:txBody>
      </p:sp>
      <p:sp>
        <p:nvSpPr>
          <p:cNvPr id="4" name="Slide Number Placeholder 3">
            <a:extLst>
              <a:ext uri="{FF2B5EF4-FFF2-40B4-BE49-F238E27FC236}">
                <a16:creationId xmlns:a16="http://schemas.microsoft.com/office/drawing/2014/main" id="{529CE4E1-49AA-4BFB-AFC8-A04912A44A53}"/>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865974-8C31-4664-A7DF-FB03AF0CB5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6E15-1E5A-48EF-8A7E-681EAEF4F0C6}"/>
              </a:ext>
            </a:extLst>
          </p:cNvPr>
          <p:cNvSpPr>
            <a:spLocks noGrp="1"/>
          </p:cNvSpPr>
          <p:nvPr>
            <p:ph type="title"/>
          </p:nvPr>
        </p:nvSpPr>
        <p:spPr/>
        <p:txBody>
          <a:bodyPr/>
          <a:lstStyle/>
          <a:p>
            <a:r>
              <a:rPr lang="en-US" dirty="0"/>
              <a:t>Service Access </a:t>
            </a:r>
          </a:p>
        </p:txBody>
      </p:sp>
      <p:sp>
        <p:nvSpPr>
          <p:cNvPr id="3" name="Content Placeholder 2">
            <a:extLst>
              <a:ext uri="{FF2B5EF4-FFF2-40B4-BE49-F238E27FC236}">
                <a16:creationId xmlns:a16="http://schemas.microsoft.com/office/drawing/2014/main" id="{8363ACB3-8827-499B-8B81-651077102E87}"/>
              </a:ext>
            </a:extLst>
          </p:cNvPr>
          <p:cNvSpPr>
            <a:spLocks noGrp="1"/>
          </p:cNvSpPr>
          <p:nvPr>
            <p:ph idx="1"/>
          </p:nvPr>
        </p:nvSpPr>
        <p:spPr/>
        <p:txBody>
          <a:bodyPr>
            <a:normAutofit fontScale="92500" lnSpcReduction="10000"/>
          </a:bodyPr>
          <a:lstStyle/>
          <a:p>
            <a:r>
              <a:rPr lang="en-US" dirty="0"/>
              <a:t>MHC funds four agencies to provide CHOICE housing services throughout the state:</a:t>
            </a:r>
          </a:p>
          <a:p>
            <a:pPr lvl="1"/>
            <a:r>
              <a:rPr lang="en-US" dirty="0"/>
              <a:t>SAFE</a:t>
            </a:r>
          </a:p>
          <a:p>
            <a:pPr lvl="1"/>
            <a:r>
              <a:rPr lang="en-US" dirty="0"/>
              <a:t>Community Counselling Services </a:t>
            </a:r>
          </a:p>
          <a:p>
            <a:pPr lvl="1"/>
            <a:r>
              <a:rPr lang="en-US" dirty="0"/>
              <a:t>Grace House</a:t>
            </a:r>
          </a:p>
          <a:p>
            <a:pPr lvl="1"/>
            <a:r>
              <a:rPr lang="en-US" dirty="0"/>
              <a:t>ODHC</a:t>
            </a:r>
          </a:p>
          <a:p>
            <a:pPr lvl="1"/>
            <a:endParaRPr lang="en-US" dirty="0"/>
          </a:p>
          <a:p>
            <a:r>
              <a:rPr lang="en-US" dirty="0"/>
              <a:t>Referrals:</a:t>
            </a:r>
          </a:p>
          <a:p>
            <a:pPr lvl="1"/>
            <a:r>
              <a:rPr lang="en-US" dirty="0"/>
              <a:t>All referrals goes through ODHC </a:t>
            </a:r>
          </a:p>
          <a:p>
            <a:pPr lvl="1"/>
            <a:r>
              <a:rPr lang="en-US" dirty="0"/>
              <a:t>Referrals can be made directly to ODHC or through DMH</a:t>
            </a:r>
          </a:p>
          <a:p>
            <a:pPr lvl="1"/>
            <a:endParaRPr lang="en-US" dirty="0"/>
          </a:p>
          <a:p>
            <a:endParaRPr lang="en-US" dirty="0"/>
          </a:p>
        </p:txBody>
      </p:sp>
      <p:sp>
        <p:nvSpPr>
          <p:cNvPr id="4" name="Slide Number Placeholder 3">
            <a:extLst>
              <a:ext uri="{FF2B5EF4-FFF2-40B4-BE49-F238E27FC236}">
                <a16:creationId xmlns:a16="http://schemas.microsoft.com/office/drawing/2014/main" id="{DDE58095-7739-461A-85C2-1692341F6CA6}"/>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865974-8C31-4664-A7DF-FB03AF0CB5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6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2B87521-14C0-475F-9E75-113FE49F7895}"/>
              </a:ext>
            </a:extLst>
          </p:cNvPr>
          <p:cNvSpPr>
            <a:spLocks noGrp="1"/>
          </p:cNvSpPr>
          <p:nvPr>
            <p:ph type="title"/>
          </p:nvPr>
        </p:nvSpPr>
        <p:spPr/>
        <p:txBody>
          <a:bodyPr/>
          <a:lstStyle/>
          <a:p>
            <a:r>
              <a:rPr lang="en-US" dirty="0"/>
              <a:t>Process Flow</a:t>
            </a:r>
          </a:p>
        </p:txBody>
      </p:sp>
      <p:sp>
        <p:nvSpPr>
          <p:cNvPr id="10" name="Content Placeholder 9">
            <a:extLst>
              <a:ext uri="{FF2B5EF4-FFF2-40B4-BE49-F238E27FC236}">
                <a16:creationId xmlns:a16="http://schemas.microsoft.com/office/drawing/2014/main" id="{21DF9A82-69E6-4753-B9A6-A2BF821597FB}"/>
              </a:ext>
            </a:extLst>
          </p:cNvPr>
          <p:cNvSpPr>
            <a:spLocks noGrp="1"/>
          </p:cNvSpPr>
          <p:nvPr>
            <p:ph idx="1"/>
          </p:nvPr>
        </p:nvSpPr>
        <p:spPr/>
        <p:txBody>
          <a:bodyPr/>
          <a:lstStyle/>
          <a:p>
            <a:pPr marL="514350" indent="-514350">
              <a:lnSpc>
                <a:spcPct val="200000"/>
              </a:lnSpc>
              <a:buFont typeface="+mj-lt"/>
              <a:buAutoNum type="arabicPeriod"/>
            </a:pPr>
            <a:r>
              <a:rPr lang="en-US" dirty="0"/>
              <a:t>Coordinated Entry and Referral from DMH approved applicants.</a:t>
            </a:r>
          </a:p>
          <a:p>
            <a:pPr marL="514350" indent="-514350">
              <a:lnSpc>
                <a:spcPct val="200000"/>
              </a:lnSpc>
              <a:buFont typeface="+mj-lt"/>
              <a:buAutoNum type="arabicPeriod"/>
            </a:pPr>
            <a:r>
              <a:rPr lang="en-US" dirty="0"/>
              <a:t>Housing Eligibility and Housing Navigation </a:t>
            </a:r>
          </a:p>
          <a:p>
            <a:pPr marL="514350" indent="-514350">
              <a:lnSpc>
                <a:spcPct val="200000"/>
              </a:lnSpc>
              <a:buFont typeface="+mj-lt"/>
              <a:buAutoNum type="arabicPeriod"/>
            </a:pPr>
            <a:r>
              <a:rPr lang="en-US" dirty="0"/>
              <a:t>Housing Stability </a:t>
            </a:r>
          </a:p>
        </p:txBody>
      </p:sp>
      <p:sp>
        <p:nvSpPr>
          <p:cNvPr id="2" name="Slide Number Placeholder 1">
            <a:extLst>
              <a:ext uri="{FF2B5EF4-FFF2-40B4-BE49-F238E27FC236}">
                <a16:creationId xmlns:a16="http://schemas.microsoft.com/office/drawing/2014/main" id="{0590942C-1D8D-4F30-AE98-04E14F415545}"/>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ts val="600"/>
              </a:spcAft>
              <a:buClrTx/>
              <a:buSzTx/>
              <a:buFontTx/>
              <a:buNone/>
              <a:tabLst/>
              <a:defRPr/>
            </a:pPr>
            <a:fld id="{0F865974-8C31-4664-A7DF-FB03AF0CB5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2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AD62-0052-D086-7F14-709DF4CDD19D}"/>
              </a:ext>
            </a:extLst>
          </p:cNvPr>
          <p:cNvSpPr>
            <a:spLocks noGrp="1"/>
          </p:cNvSpPr>
          <p:nvPr>
            <p:ph type="ctrTitle"/>
          </p:nvPr>
        </p:nvSpPr>
        <p:spPr/>
        <p:txBody>
          <a:bodyPr>
            <a:normAutofit fontScale="90000"/>
          </a:bodyPr>
          <a:lstStyle/>
          <a:p>
            <a:r>
              <a:rPr lang="en-US" dirty="0"/>
              <a:t>Special Populations: MAOI, Homeless, Veterans </a:t>
            </a:r>
          </a:p>
        </p:txBody>
      </p:sp>
    </p:spTree>
    <p:extLst>
      <p:ext uri="{BB962C8B-B14F-4D97-AF65-F5344CB8AC3E}">
        <p14:creationId xmlns:p14="http://schemas.microsoft.com/office/powerpoint/2010/main" val="271625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6D8A907B-B55E-48D3-FBD8-083DC16EF8E7}"/>
              </a:ext>
            </a:extLst>
          </p:cNvPr>
          <p:cNvPicPr>
            <a:picLocks noChangeAspect="1"/>
          </p:cNvPicPr>
          <p:nvPr/>
        </p:nvPicPr>
        <p:blipFill>
          <a:blip r:embed="rId2"/>
          <a:stretch>
            <a:fillRect/>
          </a:stretch>
        </p:blipFill>
        <p:spPr>
          <a:xfrm>
            <a:off x="3399908" y="643467"/>
            <a:ext cx="5392184" cy="5571066"/>
          </a:xfrm>
          <a:prstGeom prst="rect">
            <a:avLst/>
          </a:prstGeom>
        </p:spPr>
      </p:pic>
    </p:spTree>
    <p:extLst>
      <p:ext uri="{BB962C8B-B14F-4D97-AF65-F5344CB8AC3E}">
        <p14:creationId xmlns:p14="http://schemas.microsoft.com/office/powerpoint/2010/main" val="3792760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3B482C09-5134-9732-516B-C671B9BB8431}"/>
              </a:ext>
            </a:extLst>
          </p:cNvPr>
          <p:cNvPicPr>
            <a:picLocks noChangeAspect="1"/>
          </p:cNvPicPr>
          <p:nvPr/>
        </p:nvPicPr>
        <p:blipFill>
          <a:blip r:embed="rId2"/>
          <a:stretch>
            <a:fillRect/>
          </a:stretch>
        </p:blipFill>
        <p:spPr>
          <a:xfrm>
            <a:off x="3581328" y="643467"/>
            <a:ext cx="5029343" cy="5571066"/>
          </a:xfrm>
          <a:prstGeom prst="rect">
            <a:avLst/>
          </a:prstGeom>
        </p:spPr>
      </p:pic>
    </p:spTree>
    <p:extLst>
      <p:ext uri="{BB962C8B-B14F-4D97-AF65-F5344CB8AC3E}">
        <p14:creationId xmlns:p14="http://schemas.microsoft.com/office/powerpoint/2010/main" val="2639296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FE855C-061D-AE8C-006F-EF523FC418AC}"/>
              </a:ext>
            </a:extLst>
          </p:cNvPr>
          <p:cNvSpPr>
            <a:spLocks noGrp="1"/>
          </p:cNvSpPr>
          <p:nvPr>
            <p:ph type="title" idx="4294967295"/>
          </p:nvPr>
        </p:nvSpPr>
        <p:spPr>
          <a:xfrm>
            <a:off x="643468" y="643467"/>
            <a:ext cx="4620584" cy="4567137"/>
          </a:xfrm>
        </p:spPr>
        <p:txBody>
          <a:bodyPr vert="horz" lIns="91440" tIns="45720" rIns="91440" bIns="45720" rtlCol="0" anchor="b">
            <a:normAutofit/>
          </a:bodyPr>
          <a:lstStyle/>
          <a:p>
            <a:r>
              <a:rPr lang="en-US" kern="1200">
                <a:solidFill>
                  <a:schemeClr val="tx1"/>
                </a:solidFill>
                <a:latin typeface="+mj-lt"/>
                <a:ea typeface="+mj-ea"/>
                <a:cs typeface="+mj-cs"/>
              </a:rPr>
              <a:t>DMH </a:t>
            </a:r>
            <a:br>
              <a:rPr lang="en-US" kern="1200">
                <a:solidFill>
                  <a:schemeClr val="tx1"/>
                </a:solidFill>
                <a:latin typeface="+mj-lt"/>
                <a:ea typeface="+mj-ea"/>
                <a:cs typeface="+mj-cs"/>
              </a:rPr>
            </a:br>
            <a:r>
              <a:rPr lang="en-US" kern="1200">
                <a:solidFill>
                  <a:schemeClr val="tx1"/>
                </a:solidFill>
                <a:latin typeface="+mj-lt"/>
                <a:ea typeface="+mj-ea"/>
                <a:cs typeface="+mj-cs"/>
              </a:rPr>
              <a:t>Community Mental Health Regional Map </a:t>
            </a:r>
          </a:p>
        </p:txBody>
      </p:sp>
      <p:pic>
        <p:nvPicPr>
          <p:cNvPr id="3" name="Picture 2">
            <a:extLst>
              <a:ext uri="{FF2B5EF4-FFF2-40B4-BE49-F238E27FC236}">
                <a16:creationId xmlns:a16="http://schemas.microsoft.com/office/drawing/2014/main" id="{8907AE05-33AF-E8BA-FADD-E93DE4E09CA5}"/>
              </a:ext>
            </a:extLst>
          </p:cNvPr>
          <p:cNvPicPr>
            <a:picLocks noChangeAspect="1"/>
          </p:cNvPicPr>
          <p:nvPr/>
        </p:nvPicPr>
        <p:blipFill rotWithShape="1">
          <a:blip r:embed="rId2"/>
          <a:srcRect l="33637" t="17778" r="32727" b="5051"/>
          <a:stretch/>
        </p:blipFill>
        <p:spPr>
          <a:xfrm>
            <a:off x="6906455" y="312726"/>
            <a:ext cx="4642077" cy="5990797"/>
          </a:xfrm>
          <a:prstGeom prst="rect">
            <a:avLst/>
          </a:prstGeom>
        </p:spPr>
      </p:pic>
    </p:spTree>
    <p:extLst>
      <p:ext uri="{BB962C8B-B14F-4D97-AF65-F5344CB8AC3E}">
        <p14:creationId xmlns:p14="http://schemas.microsoft.com/office/powerpoint/2010/main" val="3620897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0D0A-AAF7-ED64-053B-B6C182744583}"/>
              </a:ext>
            </a:extLst>
          </p:cNvPr>
          <p:cNvSpPr>
            <a:spLocks noGrp="1"/>
          </p:cNvSpPr>
          <p:nvPr>
            <p:ph type="title"/>
          </p:nvPr>
        </p:nvSpPr>
        <p:spPr>
          <a:xfrm>
            <a:off x="1312874" y="793481"/>
            <a:ext cx="10044023" cy="877729"/>
          </a:xfrm>
        </p:spPr>
        <p:txBody>
          <a:bodyPr anchor="ctr">
            <a:normAutofit/>
          </a:bodyPr>
          <a:lstStyle/>
          <a:p>
            <a:r>
              <a:rPr lang="en-US" sz="4000" dirty="0"/>
              <a:t>DMH Crisis Contact list by Regions </a:t>
            </a:r>
          </a:p>
        </p:txBody>
      </p:sp>
      <p:graphicFrame>
        <p:nvGraphicFramePr>
          <p:cNvPr id="4" name="Content Placeholder 3">
            <a:extLst>
              <a:ext uri="{FF2B5EF4-FFF2-40B4-BE49-F238E27FC236}">
                <a16:creationId xmlns:a16="http://schemas.microsoft.com/office/drawing/2014/main" id="{93A798EA-05BA-D506-76BB-3ADB09A6E871}"/>
              </a:ext>
            </a:extLst>
          </p:cNvPr>
          <p:cNvGraphicFramePr>
            <a:graphicFrameLocks noGrp="1"/>
          </p:cNvGraphicFramePr>
          <p:nvPr>
            <p:ph idx="1"/>
          </p:nvPr>
        </p:nvGraphicFramePr>
        <p:xfrm>
          <a:off x="796617" y="2112579"/>
          <a:ext cx="10622709" cy="4192807"/>
        </p:xfrm>
        <a:graphic>
          <a:graphicData uri="http://schemas.openxmlformats.org/drawingml/2006/table">
            <a:tbl>
              <a:tblPr firstRow="1" firstCol="1" lastRow="1" lastCol="1" bandRow="1" bandCol="1"/>
              <a:tblGrid>
                <a:gridCol w="2124835">
                  <a:extLst>
                    <a:ext uri="{9D8B030D-6E8A-4147-A177-3AD203B41FA5}">
                      <a16:colId xmlns:a16="http://schemas.microsoft.com/office/drawing/2014/main" val="2536517649"/>
                    </a:ext>
                  </a:extLst>
                </a:gridCol>
                <a:gridCol w="1338723">
                  <a:extLst>
                    <a:ext uri="{9D8B030D-6E8A-4147-A177-3AD203B41FA5}">
                      <a16:colId xmlns:a16="http://schemas.microsoft.com/office/drawing/2014/main" val="4062139980"/>
                    </a:ext>
                  </a:extLst>
                </a:gridCol>
                <a:gridCol w="1226220">
                  <a:extLst>
                    <a:ext uri="{9D8B030D-6E8A-4147-A177-3AD203B41FA5}">
                      <a16:colId xmlns:a16="http://schemas.microsoft.com/office/drawing/2014/main" val="2487222647"/>
                    </a:ext>
                  </a:extLst>
                </a:gridCol>
                <a:gridCol w="1763420">
                  <a:extLst>
                    <a:ext uri="{9D8B030D-6E8A-4147-A177-3AD203B41FA5}">
                      <a16:colId xmlns:a16="http://schemas.microsoft.com/office/drawing/2014/main" val="2245076123"/>
                    </a:ext>
                  </a:extLst>
                </a:gridCol>
                <a:gridCol w="1653730">
                  <a:extLst>
                    <a:ext uri="{9D8B030D-6E8A-4147-A177-3AD203B41FA5}">
                      <a16:colId xmlns:a16="http://schemas.microsoft.com/office/drawing/2014/main" val="384797149"/>
                    </a:ext>
                  </a:extLst>
                </a:gridCol>
                <a:gridCol w="2515781">
                  <a:extLst>
                    <a:ext uri="{9D8B030D-6E8A-4147-A177-3AD203B41FA5}">
                      <a16:colId xmlns:a16="http://schemas.microsoft.com/office/drawing/2014/main" val="1593685590"/>
                    </a:ext>
                  </a:extLst>
                </a:gridCol>
              </a:tblGrid>
              <a:tr h="158135">
                <a:tc>
                  <a:txBody>
                    <a:bodyPr/>
                    <a:lstStyle/>
                    <a:p>
                      <a:pPr marL="0" marR="0" algn="l" fontAlgn="t">
                        <a:spcBef>
                          <a:spcPts val="0"/>
                        </a:spcBef>
                        <a:spcAft>
                          <a:spcPts val="0"/>
                        </a:spcAft>
                      </a:pPr>
                      <a:r>
                        <a:rPr lang="en-US" sz="800" b="0" i="0" u="none" strike="noStrike">
                          <a:solidFill>
                            <a:srgbClr val="000000"/>
                          </a:solidFill>
                          <a:effectLst/>
                          <a:highlight>
                            <a:srgbClr val="D9D9D9"/>
                          </a:highlight>
                          <a:latin typeface="Arial" panose="020B0604020202020204" pitchFamily="34" charset="0"/>
                          <a:ea typeface="Times New Roman" panose="02020603050405020304" pitchFamily="18" charset="0"/>
                          <a:cs typeface="Times New Roman" panose="02020603050405020304" pitchFamily="18" charset="0"/>
                        </a:rPr>
                        <a:t>CMHC</a:t>
                      </a:r>
                      <a:endParaRPr lang="en-US" sz="1200" b="0" i="0" u="none" strike="noStrike">
                        <a:effectLst/>
                        <a:highlight>
                          <a:srgbClr val="D9D9D9"/>
                        </a:highligh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fontAlgn="t">
                        <a:spcBef>
                          <a:spcPts val="0"/>
                        </a:spcBef>
                        <a:spcAft>
                          <a:spcPts val="0"/>
                        </a:spcAft>
                      </a:pPr>
                      <a:r>
                        <a:rPr lang="en-US" sz="800" b="0" i="0" u="none" strike="noStrike">
                          <a:solidFill>
                            <a:srgbClr val="000000"/>
                          </a:solidFill>
                          <a:effectLst/>
                          <a:highlight>
                            <a:srgbClr val="D9D9D9"/>
                          </a:highlight>
                          <a:latin typeface="Arial" panose="020B0604020202020204" pitchFamily="34" charset="0"/>
                          <a:ea typeface="Times New Roman" panose="02020603050405020304" pitchFamily="18" charset="0"/>
                          <a:cs typeface="Times New Roman" panose="02020603050405020304" pitchFamily="18" charset="0"/>
                        </a:rPr>
                        <a:t>Name</a:t>
                      </a:r>
                      <a:endParaRPr lang="en-US" sz="1200" b="0" i="0" u="none" strike="noStrike">
                        <a:effectLst/>
                        <a:highlight>
                          <a:srgbClr val="D9D9D9"/>
                        </a:highligh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fontAlgn="t">
                        <a:spcBef>
                          <a:spcPts val="0"/>
                        </a:spcBef>
                        <a:spcAft>
                          <a:spcPts val="0"/>
                        </a:spcAft>
                      </a:pPr>
                      <a:r>
                        <a:rPr lang="en-US" sz="800" b="0" i="0" u="none" strike="noStrike">
                          <a:solidFill>
                            <a:srgbClr val="000000"/>
                          </a:solidFill>
                          <a:effectLst/>
                          <a:highlight>
                            <a:srgbClr val="D9D9D9"/>
                          </a:highlight>
                          <a:latin typeface="Arial" panose="020B0604020202020204" pitchFamily="34" charset="0"/>
                          <a:ea typeface="Times New Roman" panose="02020603050405020304" pitchFamily="18" charset="0"/>
                          <a:cs typeface="Times New Roman" panose="02020603050405020304" pitchFamily="18" charset="0"/>
                        </a:rPr>
                        <a:t>Office Number</a:t>
                      </a:r>
                      <a:endParaRPr lang="en-US" sz="1200" b="0" i="0" u="none" strike="noStrike">
                        <a:effectLst/>
                        <a:highlight>
                          <a:srgbClr val="D9D9D9"/>
                        </a:highligh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fontAlgn="t">
                        <a:spcBef>
                          <a:spcPts val="0"/>
                        </a:spcBef>
                        <a:spcAft>
                          <a:spcPts val="0"/>
                        </a:spcAft>
                      </a:pPr>
                      <a:r>
                        <a:rPr lang="en-US" sz="800" b="0" i="0" u="none" strike="noStrike">
                          <a:solidFill>
                            <a:srgbClr val="000000"/>
                          </a:solidFill>
                          <a:effectLst/>
                          <a:highlight>
                            <a:srgbClr val="D9D9D9"/>
                          </a:highlight>
                          <a:latin typeface="Arial" panose="020B0604020202020204" pitchFamily="34" charset="0"/>
                          <a:ea typeface="Times New Roman" panose="02020603050405020304" pitchFamily="18" charset="0"/>
                          <a:cs typeface="Times New Roman" panose="02020603050405020304" pitchFamily="18" charset="0"/>
                        </a:rPr>
                        <a:t>Cell Number</a:t>
                      </a:r>
                      <a:endParaRPr lang="en-US" sz="1200" b="0" i="0" u="none" strike="noStrike">
                        <a:effectLst/>
                        <a:highlight>
                          <a:srgbClr val="D9D9D9"/>
                        </a:highligh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fontAlgn="t">
                        <a:spcBef>
                          <a:spcPts val="0"/>
                        </a:spcBef>
                        <a:spcAft>
                          <a:spcPts val="0"/>
                        </a:spcAft>
                      </a:pPr>
                      <a:r>
                        <a:rPr lang="en-US" sz="800" b="0" i="0" u="none" strike="noStrike">
                          <a:solidFill>
                            <a:srgbClr val="000000"/>
                          </a:solidFill>
                          <a:effectLst/>
                          <a:highlight>
                            <a:srgbClr val="D9D9D9"/>
                          </a:highlight>
                          <a:latin typeface="Arial" panose="020B0604020202020204" pitchFamily="34" charset="0"/>
                          <a:ea typeface="Times New Roman" panose="02020603050405020304" pitchFamily="18" charset="0"/>
                          <a:cs typeface="Times New Roman" panose="02020603050405020304" pitchFamily="18" charset="0"/>
                        </a:rPr>
                        <a:t>Agency Crisis Number</a:t>
                      </a:r>
                      <a:endParaRPr lang="en-US" sz="1200" b="0" i="0" u="none" strike="noStrike">
                        <a:effectLst/>
                        <a:highlight>
                          <a:srgbClr val="D9D9D9"/>
                        </a:highligh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fontAlgn="t">
                        <a:spcBef>
                          <a:spcPts val="0"/>
                        </a:spcBef>
                        <a:spcAft>
                          <a:spcPts val="0"/>
                        </a:spcAft>
                      </a:pPr>
                      <a:r>
                        <a:rPr lang="en-US" sz="800" b="0" i="0" u="none" strike="noStrike">
                          <a:solidFill>
                            <a:srgbClr val="000000"/>
                          </a:solidFill>
                          <a:effectLst/>
                          <a:highlight>
                            <a:srgbClr val="D9D9D9"/>
                          </a:highlight>
                          <a:latin typeface="Arial" panose="020B0604020202020204" pitchFamily="34" charset="0"/>
                          <a:ea typeface="Times New Roman" panose="02020603050405020304" pitchFamily="18" charset="0"/>
                          <a:cs typeface="Times New Roman" panose="02020603050405020304" pitchFamily="18" charset="0"/>
                        </a:rPr>
                        <a:t>Email Address</a:t>
                      </a:r>
                      <a:endParaRPr lang="en-US" sz="1200" b="0" i="0" u="none" strike="noStrike">
                        <a:effectLst/>
                        <a:highlight>
                          <a:srgbClr val="D9D9D9"/>
                        </a:highligh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8570374"/>
                  </a:ext>
                </a:extLst>
              </a:tr>
              <a:tr h="284432">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Region 2</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Staci Waites</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662-234-7521</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662-816-8460</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866-837-7521</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sng" strike="noStrik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swaites@oxfordcommunicare.com</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sng" strike="noStrik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mmadaris@oxfordcommunicare.com</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305473"/>
                  </a:ext>
                </a:extLst>
              </a:tr>
              <a:tr h="284432">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Region 3</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Mary Stacy</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662-640-4595</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662-871-1809</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866-255-9986</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sng" strike="noStrik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mstacy@lifecorehealthgroup.com</a:t>
                      </a: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1647744"/>
                  </a:ext>
                </a:extLst>
              </a:tr>
              <a:tr h="284432">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Region 4</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Catherine Davis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662-449-1971</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901-262-9688</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888-287-4443</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sng" strike="noStrik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catherine.davis@regionivmhs.com</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1585167"/>
                  </a:ext>
                </a:extLst>
              </a:tr>
              <a:tr h="284432">
                <a:tc>
                  <a:txBody>
                    <a:bodyPr/>
                    <a:lstStyle/>
                    <a:p>
                      <a:pPr marL="0" marR="0" algn="l" fontAlgn="t">
                        <a:spcBef>
                          <a:spcPts val="0"/>
                        </a:spcBef>
                        <a:spcAft>
                          <a:spcPts val="0"/>
                        </a:spcAft>
                      </a:pPr>
                      <a:r>
                        <a:rPr lang="en-US"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Region 6</a:t>
                      </a:r>
                      <a:endParaRPr lang="en-US" sz="1200" b="0" i="0" u="none" strike="noStrike" dirty="0">
                        <a:effectLst/>
                        <a:latin typeface="Arial" panose="020B0604020202020204" pitchFamily="34" charset="0"/>
                      </a:endParaRPr>
                    </a:p>
                    <a:p>
                      <a:pPr marL="0" marR="0" algn="l" fontAlgn="t">
                        <a:spcBef>
                          <a:spcPts val="0"/>
                        </a:spcBef>
                        <a:spcAft>
                          <a:spcPts val="0"/>
                        </a:spcAft>
                      </a:pPr>
                      <a:r>
                        <a:rPr lang="en-US"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dirty="0">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Keturah Brown</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662-289-4735</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662-582-6985</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866-453-6216</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sng" strike="noStrik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6"/>
                        </a:rPr>
                        <a:t>keturahbrown@region6-lifehelp.org</a:t>
                      </a: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2057968"/>
                  </a:ext>
                </a:extLst>
              </a:tr>
              <a:tr h="242333">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Region 6</a:t>
                      </a:r>
                      <a:endParaRPr lang="en-US" sz="1200" b="0" i="0" u="none" strike="noStrike">
                        <a:effectLst/>
                        <a:latin typeface="Arial" panose="020B0604020202020204" pitchFamily="34" charset="0"/>
                      </a:endParaRPr>
                    </a:p>
                    <a:p>
                      <a:pPr marL="0" marR="0" algn="l" fontAlgn="t">
                        <a:spcBef>
                          <a:spcPts val="0"/>
                        </a:spcBef>
                        <a:spcAft>
                          <a:spcPts val="0"/>
                        </a:spcAft>
                      </a:pPr>
                      <a:r>
                        <a:rPr lang="en-US" sz="600" b="0" i="0" u="none" strike="noStrike">
                          <a:effectLst/>
                          <a:latin typeface="Arial" panose="020B0604020202020204" pitchFamily="34" charset="0"/>
                          <a:ea typeface="Times New Roman" panose="02020603050405020304" pitchFamily="18" charset="0"/>
                          <a:cs typeface="Times New Roman" panose="02020603050405020304" pitchFamily="18" charset="0"/>
                        </a:rPr>
                        <a:t>Tunica, Coahoma, Quitman, and Tallahatchie</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Keturah Brown</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662-627-7267 </a:t>
                      </a:r>
                      <a:endParaRPr lang="en-US" sz="1200" b="0" i="0" u="none" strike="noStrike" dirty="0">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662-582-6985</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888-404-8002</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sng" strike="noStrik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6"/>
                        </a:rPr>
                        <a:t>keturahbrown@region6-lifehelp.org</a:t>
                      </a: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888932"/>
                  </a:ext>
                </a:extLst>
              </a:tr>
              <a:tr h="284432">
                <a:tc>
                  <a:txBody>
                    <a:bodyPr/>
                    <a:lstStyle/>
                    <a:p>
                      <a:pPr marL="0" marR="0" algn="l" fontAlgn="t">
                        <a:spcBef>
                          <a:spcPts val="0"/>
                        </a:spcBef>
                        <a:spcAft>
                          <a:spcPts val="0"/>
                        </a:spcAft>
                      </a:pPr>
                      <a:r>
                        <a:rPr lang="en-US"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Region 7</a:t>
                      </a:r>
                      <a:endParaRPr lang="en-US" sz="1200" b="0" i="0" u="none" strike="noStrike" dirty="0">
                        <a:effectLst/>
                        <a:latin typeface="Arial" panose="020B0604020202020204" pitchFamily="34" charset="0"/>
                      </a:endParaRPr>
                    </a:p>
                    <a:p>
                      <a:pPr marL="0" marR="0" algn="l" fontAlgn="t">
                        <a:spcBef>
                          <a:spcPts val="0"/>
                        </a:spcBef>
                        <a:spcAft>
                          <a:spcPts val="0"/>
                        </a:spcAft>
                      </a:pPr>
                      <a:r>
                        <a:rPr lang="en-US"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dirty="0">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Chiquita Holmes</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662-573-4445</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662-295-5947</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888-943-3022</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sng" strike="noStrik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7"/>
                        </a:rPr>
                        <a:t>Cholmes@ccsms.org</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8470999"/>
                  </a:ext>
                </a:extLst>
              </a:tr>
              <a:tr h="284432">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Region 8</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Scott Sumrall</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601-824-0342</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601-259-3996</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877-657-4098</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ssumrall@region8mhs.org</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5306966"/>
                  </a:ext>
                </a:extLst>
              </a:tr>
              <a:tr h="284432">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Region 9</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Jamie Evans</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601-321-2493</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769-233-4634</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601-955-6381</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sng" strike="noStrik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8"/>
                        </a:rPr>
                        <a:t>jevans@hbhs9.com</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0207176"/>
                  </a:ext>
                </a:extLst>
              </a:tr>
              <a:tr h="284432">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Region 10</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Adetura Taylor</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601-483-4821</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601-880-9069</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800-803-0245</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ataylor@weemsmh.com</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9357831"/>
                  </a:ext>
                </a:extLst>
              </a:tr>
              <a:tr h="284432">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Region 11</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Michael Bowman</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601-684-2173</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601-757-0097</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877-353-8689</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sng" strike="noStrik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9"/>
                        </a:rPr>
                        <a:t>mbowman@swmmhc.org</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1147115"/>
                  </a:ext>
                </a:extLst>
              </a:tr>
              <a:tr h="284432">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Region 12</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Connie Bienvenu</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601-544-4641</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ext. 137</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601-818-2755</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601-596-2083</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888-330-7772</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sng" strike="noStrik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0"/>
                        </a:rPr>
                        <a:t>Connie.Bienvenu@pbmhr.org</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5795559"/>
                  </a:ext>
                </a:extLst>
              </a:tr>
              <a:tr h="284432">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Region 12</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Coast area</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Connie Bienvenu</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601-544-4641</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ext. 137</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601-818-2755</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601-596-2083</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800-681-0798</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sng" strike="noStrik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0"/>
                        </a:rPr>
                        <a:t>Connie.Bienvenu@pbmhr.org</a:t>
                      </a: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0990914"/>
                  </a:ext>
                </a:extLst>
              </a:tr>
              <a:tr h="284432">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Region 14</a:t>
                      </a:r>
                      <a:endParaRPr lang="en-US" sz="1200" b="0" i="0" u="none" strike="noStrike">
                        <a:effectLst/>
                        <a:latin typeface="Arial" panose="020B0604020202020204" pitchFamily="34" charset="0"/>
                      </a:endParaRPr>
                    </a:p>
                    <a:p>
                      <a:pPr marL="0" marR="0" algn="l" fontAlgn="t">
                        <a:spcBef>
                          <a:spcPts val="0"/>
                        </a:spcBef>
                        <a:spcAft>
                          <a:spcPts val="0"/>
                        </a:spcAft>
                      </a:pPr>
                      <a:r>
                        <a:rPr lang="en-US" sz="600" b="0" i="0" u="none" strike="noStrike">
                          <a:effectLst/>
                          <a:latin typeface="Arial" panose="020B0604020202020204" pitchFamily="34" charset="0"/>
                          <a:ea typeface="Times New Roman" panose="02020603050405020304" pitchFamily="18" charset="0"/>
                          <a:cs typeface="Times New Roman" panose="02020603050405020304" pitchFamily="18" charset="0"/>
                        </a:rPr>
                        <a:t>George, Jackson counties</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Linda Bradley</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228-497-0690  </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x 2811</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228-627-7393   228-217-0053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866-497-0690</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sng" strike="noStrik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1"/>
                        </a:rPr>
                        <a:t>lbradley@singingriverservices.org</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sng" strike="noStrik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2"/>
                        </a:rPr>
                        <a:t>bfenech@singingriverservices.org</a:t>
                      </a: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0486072"/>
                  </a:ext>
                </a:extLst>
              </a:tr>
              <a:tr h="379155">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Region 15</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144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Jeanine Hanks</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601-638-0031</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ext. 3653</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601-218-2281</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W 601-638-0031</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    662-746-5712</a:t>
                      </a:r>
                      <a:endParaRPr lang="en-US" sz="1200" b="0" i="0" u="none" strike="noStrike">
                        <a:effectLst/>
                        <a:latin typeface="Arial" panose="020B0604020202020204" pitchFamily="34" charset="0"/>
                      </a:endParaRPr>
                    </a:p>
                    <a:p>
                      <a:pPr marL="0" marR="0" algn="l" fontAlgn="t">
                        <a:spcBef>
                          <a:spcPts val="0"/>
                        </a:spcBef>
                        <a:spcAft>
                          <a:spcPts val="0"/>
                        </a:spcAft>
                      </a:pPr>
                      <a:r>
                        <a:rPr lang="en-US" sz="800" b="0" i="0" u="none" strike="noStrike">
                          <a:effectLst/>
                          <a:latin typeface="Arial" panose="020B0604020202020204" pitchFamily="34" charset="0"/>
                          <a:ea typeface="Times New Roman" panose="02020603050405020304" pitchFamily="18" charset="0"/>
                          <a:cs typeface="Times New Roman" panose="02020603050405020304" pitchFamily="18" charset="0"/>
                        </a:rPr>
                        <a:t>1-888-558-2077</a:t>
                      </a:r>
                      <a:endParaRPr lang="en-US" sz="1200" b="0" i="0" u="none" strike="noStrike">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0"/>
                        </a:spcAft>
                      </a:pPr>
                      <a:r>
                        <a:rPr lang="en-US" sz="800" b="0" i="0" u="sng" strike="noStrike"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3"/>
                        </a:rPr>
                        <a:t>jhanks@warren-yazoo.org</a:t>
                      </a:r>
                      <a:endParaRPr lang="en-US" sz="1200" b="0" i="0" u="none" strike="noStrike" dirty="0">
                        <a:effectLst/>
                        <a:latin typeface="Arial" panose="020B0604020202020204" pitchFamily="34" charset="0"/>
                      </a:endParaRPr>
                    </a:p>
                    <a:p>
                      <a:pPr marL="0" marR="0" algn="l" fontAlgn="t">
                        <a:spcBef>
                          <a:spcPts val="0"/>
                        </a:spcBef>
                        <a:spcAft>
                          <a:spcPts val="0"/>
                        </a:spcAft>
                      </a:pPr>
                      <a:r>
                        <a:rPr lang="en-US"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i="0" u="none" strike="noStrike" dirty="0">
                        <a:effectLst/>
                        <a:latin typeface="Arial" panose="020B0604020202020204" pitchFamily="34" charset="0"/>
                      </a:endParaRPr>
                    </a:p>
                  </a:txBody>
                  <a:tcPr marL="47361" marR="47361" marT="6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8166725"/>
                  </a:ext>
                </a:extLst>
              </a:tr>
            </a:tbl>
          </a:graphicData>
        </a:graphic>
      </p:graphicFrame>
    </p:spTree>
    <p:extLst>
      <p:ext uri="{BB962C8B-B14F-4D97-AF65-F5344CB8AC3E}">
        <p14:creationId xmlns:p14="http://schemas.microsoft.com/office/powerpoint/2010/main" val="2487434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366E15-1E5A-48EF-8A7E-681EAEF4F0C6}"/>
              </a:ext>
            </a:extLst>
          </p:cNvPr>
          <p:cNvSpPr>
            <a:spLocks noGrp="1"/>
          </p:cNvSpPr>
          <p:nvPr>
            <p:ph type="title"/>
          </p:nvPr>
        </p:nvSpPr>
        <p:spPr>
          <a:xfrm>
            <a:off x="838201" y="643467"/>
            <a:ext cx="3888526" cy="1800526"/>
          </a:xfrm>
        </p:spPr>
        <p:txBody>
          <a:bodyPr>
            <a:normAutofit/>
          </a:bodyPr>
          <a:lstStyle/>
          <a:p>
            <a:r>
              <a:rPr lang="en-US"/>
              <a:t>Location of Residence</a:t>
            </a:r>
          </a:p>
        </p:txBody>
      </p:sp>
      <p:sp>
        <p:nvSpPr>
          <p:cNvPr id="3" name="Content Placeholder 2">
            <a:extLst>
              <a:ext uri="{FF2B5EF4-FFF2-40B4-BE49-F238E27FC236}">
                <a16:creationId xmlns:a16="http://schemas.microsoft.com/office/drawing/2014/main" id="{8363ACB3-8827-499B-8B81-651077102E87}"/>
              </a:ext>
            </a:extLst>
          </p:cNvPr>
          <p:cNvSpPr>
            <a:spLocks noGrp="1"/>
          </p:cNvSpPr>
          <p:nvPr>
            <p:ph idx="1"/>
          </p:nvPr>
        </p:nvSpPr>
        <p:spPr>
          <a:xfrm>
            <a:off x="838201" y="2623381"/>
            <a:ext cx="3888528" cy="3553581"/>
          </a:xfrm>
        </p:spPr>
        <p:txBody>
          <a:bodyPr>
            <a:normAutofit/>
          </a:bodyPr>
          <a:lstStyle/>
          <a:p>
            <a:pPr marL="457200" lvl="1" indent="0">
              <a:buNone/>
            </a:pPr>
            <a:endParaRPr lang="en-US" sz="2000"/>
          </a:p>
          <a:p>
            <a:endParaRPr lang="en-US" sz="2000"/>
          </a:p>
        </p:txBody>
      </p:sp>
      <p:pic>
        <p:nvPicPr>
          <p:cNvPr id="9" name="Picture 8">
            <a:extLst>
              <a:ext uri="{FF2B5EF4-FFF2-40B4-BE49-F238E27FC236}">
                <a16:creationId xmlns:a16="http://schemas.microsoft.com/office/drawing/2014/main" id="{50D1F39A-AC27-CBA0-0673-4C8FA5B3C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309685" y="643234"/>
            <a:ext cx="3730149" cy="5599876"/>
          </a:xfrm>
          <a:prstGeom prst="rect">
            <a:avLst/>
          </a:prstGeom>
          <a:noFill/>
        </p:spPr>
      </p:pic>
      <p:sp>
        <p:nvSpPr>
          <p:cNvPr id="4" name="Slide Number Placeholder 3">
            <a:extLst>
              <a:ext uri="{FF2B5EF4-FFF2-40B4-BE49-F238E27FC236}">
                <a16:creationId xmlns:a16="http://schemas.microsoft.com/office/drawing/2014/main" id="{DDE58095-7739-461A-85C2-1692341F6CA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base" latinLnBrk="0" hangingPunct="1">
              <a:spcBef>
                <a:spcPct val="0"/>
              </a:spcBef>
              <a:spcAft>
                <a:spcPts val="600"/>
              </a:spcAft>
              <a:buClrTx/>
              <a:buSzTx/>
              <a:buFontTx/>
              <a:buNone/>
              <a:tabLst/>
              <a:defRPr/>
            </a:pPr>
            <a:fld id="{0F865974-8C31-4664-A7DF-FB03AF0CB593}"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base" latinLnBrk="0" hangingPunct="1">
                <a:spcBef>
                  <a:spcPct val="0"/>
                </a:spcBef>
                <a:spcAft>
                  <a:spcPts val="600"/>
                </a:spcAft>
                <a:buClrTx/>
                <a:buSzTx/>
                <a:buFontTx/>
                <a:buNone/>
                <a:tabLst/>
                <a:defRPr/>
              </a:pPr>
              <a:t>24</a:t>
            </a:fld>
            <a:endParaRPr kumimoji="0" lang="en-US"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366482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97DA9-AB32-4482-A857-7352B146AABC}"/>
              </a:ext>
            </a:extLst>
          </p:cNvPr>
          <p:cNvPicPr>
            <a:picLocks noChangeAspect="1"/>
          </p:cNvPicPr>
          <p:nvPr/>
        </p:nvPicPr>
        <p:blipFill>
          <a:blip r:embed="rId2"/>
          <a:stretch>
            <a:fillRect/>
          </a:stretch>
        </p:blipFill>
        <p:spPr>
          <a:xfrm>
            <a:off x="9691587" y="5605342"/>
            <a:ext cx="1993565" cy="841321"/>
          </a:xfrm>
          <a:prstGeom prst="rect">
            <a:avLst/>
          </a:prstGeom>
        </p:spPr>
      </p:pic>
      <p:sp>
        <p:nvSpPr>
          <p:cNvPr id="2" name="Title 1">
            <a:extLst>
              <a:ext uri="{FF2B5EF4-FFF2-40B4-BE49-F238E27FC236}">
                <a16:creationId xmlns:a16="http://schemas.microsoft.com/office/drawing/2014/main" id="{29F221C9-BDA4-4316-AB64-473854A4EB12}"/>
              </a:ext>
            </a:extLst>
          </p:cNvPr>
          <p:cNvSpPr>
            <a:spLocks noGrp="1"/>
          </p:cNvSpPr>
          <p:nvPr>
            <p:ph type="title"/>
          </p:nvPr>
        </p:nvSpPr>
        <p:spPr/>
        <p:txBody>
          <a:bodyPr/>
          <a:lstStyle/>
          <a:p>
            <a:r>
              <a:rPr lang="en-US" dirty="0"/>
              <a:t>Available Assistance </a:t>
            </a:r>
          </a:p>
        </p:txBody>
      </p:sp>
      <p:sp>
        <p:nvSpPr>
          <p:cNvPr id="3" name="Content Placeholder 2">
            <a:extLst>
              <a:ext uri="{FF2B5EF4-FFF2-40B4-BE49-F238E27FC236}">
                <a16:creationId xmlns:a16="http://schemas.microsoft.com/office/drawing/2014/main" id="{11C72AF0-67C1-4EA8-8E16-1191064808F9}"/>
              </a:ext>
            </a:extLst>
          </p:cNvPr>
          <p:cNvSpPr>
            <a:spLocks noGrp="1"/>
          </p:cNvSpPr>
          <p:nvPr>
            <p:ph idx="1"/>
          </p:nvPr>
        </p:nvSpPr>
        <p:spPr/>
        <p:txBody>
          <a:bodyPr>
            <a:normAutofit fontScale="85000" lnSpcReduction="20000"/>
          </a:bodyPr>
          <a:lstStyle/>
          <a:p>
            <a:r>
              <a:rPr lang="en-US" dirty="0"/>
              <a:t>Rental: 12 months of assistance – can be extended 3 months</a:t>
            </a:r>
          </a:p>
          <a:p>
            <a:pPr lvl="1"/>
            <a:r>
              <a:rPr lang="en-US" dirty="0"/>
              <a:t>Tenants pay 15% of income towards the rent if any</a:t>
            </a:r>
          </a:p>
          <a:p>
            <a:r>
              <a:rPr lang="en-US" dirty="0"/>
              <a:t>Rental application fee</a:t>
            </a:r>
          </a:p>
          <a:p>
            <a:r>
              <a:rPr lang="en-US" dirty="0"/>
              <a:t>Rental security deposit</a:t>
            </a:r>
          </a:p>
          <a:p>
            <a:r>
              <a:rPr lang="en-US" dirty="0"/>
              <a:t>Rental arrears</a:t>
            </a:r>
          </a:p>
          <a:p>
            <a:r>
              <a:rPr lang="en-US" dirty="0"/>
              <a:t>Utility deposit </a:t>
            </a:r>
          </a:p>
          <a:p>
            <a:r>
              <a:rPr lang="en-US" dirty="0"/>
              <a:t>Utility arrears</a:t>
            </a:r>
          </a:p>
          <a:p>
            <a:r>
              <a:rPr lang="en-US" dirty="0"/>
              <a:t>Furniture</a:t>
            </a:r>
          </a:p>
          <a:p>
            <a:r>
              <a:rPr lang="en-US" dirty="0"/>
              <a:t>Moving cost </a:t>
            </a:r>
          </a:p>
          <a:p>
            <a:r>
              <a:rPr lang="en-US" dirty="0"/>
              <a:t>Case management </a:t>
            </a:r>
          </a:p>
          <a:p>
            <a:pPr lvl="1"/>
            <a:endParaRPr lang="en-US" dirty="0"/>
          </a:p>
          <a:p>
            <a:endParaRPr lang="en-US" dirty="0"/>
          </a:p>
        </p:txBody>
      </p:sp>
      <p:sp>
        <p:nvSpPr>
          <p:cNvPr id="4" name="Slide Number Placeholder 3">
            <a:extLst>
              <a:ext uri="{FF2B5EF4-FFF2-40B4-BE49-F238E27FC236}">
                <a16:creationId xmlns:a16="http://schemas.microsoft.com/office/drawing/2014/main" id="{1531D7FC-7719-45C6-A848-BBB8CB9273AF}"/>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865974-8C31-4664-A7DF-FB03AF0CB5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1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3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CBCC39-2FC8-AC27-47EA-2BD23D980F9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Sample MOU </a:t>
            </a:r>
          </a:p>
        </p:txBody>
      </p:sp>
      <p:pic>
        <p:nvPicPr>
          <p:cNvPr id="7" name="Picture 6">
            <a:extLst>
              <a:ext uri="{FF2B5EF4-FFF2-40B4-BE49-F238E27FC236}">
                <a16:creationId xmlns:a16="http://schemas.microsoft.com/office/drawing/2014/main" id="{879ACF7B-6F3C-3EF6-84E1-9C4B668FCE93}"/>
              </a:ext>
            </a:extLst>
          </p:cNvPr>
          <p:cNvPicPr>
            <a:picLocks noChangeAspect="1"/>
          </p:cNvPicPr>
          <p:nvPr/>
        </p:nvPicPr>
        <p:blipFill rotWithShape="1">
          <a:blip r:embed="rId2"/>
          <a:srcRect l="12416" t="16593" r="14584" b="9184"/>
          <a:stretch/>
        </p:blipFill>
        <p:spPr>
          <a:xfrm>
            <a:off x="4038600" y="1371756"/>
            <a:ext cx="7188199" cy="4111099"/>
          </a:xfrm>
          <a:prstGeom prst="rect">
            <a:avLst/>
          </a:prstGeom>
        </p:spPr>
      </p:pic>
    </p:spTree>
    <p:extLst>
      <p:ext uri="{BB962C8B-B14F-4D97-AF65-F5344CB8AC3E}">
        <p14:creationId xmlns:p14="http://schemas.microsoft.com/office/powerpoint/2010/main" val="3422733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a:latin typeface="+mj-lt"/>
              </a:rPr>
              <a:t>RESPONSIBILITIES OF AGENCY  </a:t>
            </a:r>
            <a:endParaRPr lang="en-US" b="1" dirty="0">
              <a:latin typeface="+mj-lt"/>
            </a:endParaRPr>
          </a:p>
        </p:txBody>
      </p:sp>
      <p:sp>
        <p:nvSpPr>
          <p:cNvPr id="3" name="Content Placeholder 2"/>
          <p:cNvSpPr>
            <a:spLocks noGrp="1"/>
          </p:cNvSpPr>
          <p:nvPr>
            <p:ph idx="1"/>
          </p:nvPr>
        </p:nvSpPr>
        <p:spPr/>
        <p:txBody>
          <a:bodyPr>
            <a:normAutofit fontScale="85000" lnSpcReduction="20000"/>
          </a:bodyPr>
          <a:lstStyle/>
          <a:p>
            <a:r>
              <a:rPr lang="en-US" dirty="0"/>
              <a:t>Refer individuals eligible under MAOI (CHOICE clients) to the property</a:t>
            </a:r>
          </a:p>
          <a:p>
            <a:endParaRPr lang="en-US" dirty="0"/>
          </a:p>
          <a:p>
            <a:r>
              <a:rPr lang="en-US" dirty="0"/>
              <a:t>Assist client to select available unit - contact property to schedule showing of unit; inspect property; assist with rental application process and signing of lease; access funds for tenant move in costs; assist tenant with acquiring furniture through CHOICE program or from other resources </a:t>
            </a:r>
          </a:p>
          <a:p>
            <a:endParaRPr lang="en-US" dirty="0"/>
          </a:p>
          <a:p>
            <a:r>
              <a:rPr lang="en-US" dirty="0"/>
              <a:t>Once the tenant is housed – maintain regular contact with tenant, verify occupancy, and progress in moving toward self-sufficiency; coordinate case management in a community-based setting appropriate to the individual’s needs</a:t>
            </a:r>
          </a:p>
          <a:p>
            <a:endParaRPr lang="en-US" dirty="0">
              <a:latin typeface="+mj-lt"/>
            </a:endParaRPr>
          </a:p>
        </p:txBody>
      </p:sp>
    </p:spTree>
    <p:extLst>
      <p:ext uri="{BB962C8B-B14F-4D97-AF65-F5344CB8AC3E}">
        <p14:creationId xmlns:p14="http://schemas.microsoft.com/office/powerpoint/2010/main" val="718996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323" y="680754"/>
            <a:ext cx="10515600" cy="1009934"/>
          </a:xfrm>
        </p:spPr>
        <p:txBody>
          <a:bodyPr/>
          <a:lstStyle/>
          <a:p>
            <a:pPr algn="ctr"/>
            <a:r>
              <a:rPr lang="en-US" b="1" dirty="0">
                <a:latin typeface="+mj-lt"/>
              </a:rPr>
              <a:t>RESPONSIBILITIES OF OWNER</a:t>
            </a:r>
          </a:p>
        </p:txBody>
      </p:sp>
      <p:sp>
        <p:nvSpPr>
          <p:cNvPr id="3" name="Content Placeholder 2"/>
          <p:cNvSpPr>
            <a:spLocks noGrp="1"/>
          </p:cNvSpPr>
          <p:nvPr>
            <p:ph idx="1"/>
          </p:nvPr>
        </p:nvSpPr>
        <p:spPr>
          <a:xfrm>
            <a:off x="914400" y="1690688"/>
            <a:ext cx="10972800" cy="4938711"/>
          </a:xfrm>
        </p:spPr>
        <p:txBody>
          <a:bodyPr>
            <a:normAutofit fontScale="92500" lnSpcReduction="10000"/>
          </a:bodyPr>
          <a:lstStyle/>
          <a:p>
            <a:pPr>
              <a:spcBef>
                <a:spcPts val="100"/>
              </a:spcBef>
            </a:pPr>
            <a:r>
              <a:rPr lang="en-US" sz="3200" dirty="0"/>
              <a:t>Undertake continuous marketing efforts to maintain occupancy by tenants eligible under MAOI</a:t>
            </a:r>
          </a:p>
          <a:p>
            <a:pPr>
              <a:spcBef>
                <a:spcPts val="100"/>
              </a:spcBef>
            </a:pPr>
            <a:endParaRPr lang="en-US" sz="3200" dirty="0"/>
          </a:p>
          <a:p>
            <a:pPr>
              <a:spcBef>
                <a:spcPts val="100"/>
              </a:spcBef>
            </a:pPr>
            <a:r>
              <a:rPr lang="en-US" sz="3200" dirty="0"/>
              <a:t>Upon vacancy of any unit and if the property has not filled its target number of MAOI units, then the owner shall put the same marketing efforts toward the next available unit and notify housing agent of the vacancy. </a:t>
            </a:r>
          </a:p>
          <a:p>
            <a:pPr>
              <a:spcBef>
                <a:spcPts val="100"/>
              </a:spcBef>
            </a:pPr>
            <a:endParaRPr lang="en-US" sz="3200" dirty="0"/>
          </a:p>
          <a:p>
            <a:pPr>
              <a:spcBef>
                <a:spcPts val="100"/>
              </a:spcBef>
            </a:pPr>
            <a:r>
              <a:rPr lang="en-US" sz="3200" dirty="0"/>
              <a:t>MAOI eligible applicants shall have preference over any individuals who are on a waiting list. </a:t>
            </a:r>
          </a:p>
          <a:p>
            <a:pPr>
              <a:spcBef>
                <a:spcPts val="100"/>
              </a:spcBef>
            </a:pPr>
            <a:endParaRPr lang="en-US" sz="3200" dirty="0"/>
          </a:p>
          <a:p>
            <a:pPr>
              <a:spcBef>
                <a:spcPts val="100"/>
              </a:spcBef>
            </a:pPr>
            <a:r>
              <a:rPr lang="en-US" sz="3200" dirty="0"/>
              <a:t>Maintain property to comply with HQS inspection</a:t>
            </a:r>
          </a:p>
          <a:p>
            <a:pPr marL="0" indent="0">
              <a:buNone/>
            </a:pPr>
            <a:endParaRPr lang="en-US" dirty="0">
              <a:latin typeface="+mj-lt"/>
            </a:endParaRPr>
          </a:p>
          <a:p>
            <a:endParaRPr lang="en-US" dirty="0">
              <a:latin typeface="+mj-lt"/>
            </a:endParaRPr>
          </a:p>
          <a:p>
            <a:endParaRPr lang="en-US" dirty="0">
              <a:latin typeface="+mj-lt"/>
            </a:endParaRPr>
          </a:p>
        </p:txBody>
      </p:sp>
    </p:spTree>
    <p:extLst>
      <p:ext uri="{BB962C8B-B14F-4D97-AF65-F5344CB8AC3E}">
        <p14:creationId xmlns:p14="http://schemas.microsoft.com/office/powerpoint/2010/main" val="1904757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0F30-6F98-1E4E-9C0F-D67094550FFC}"/>
              </a:ext>
            </a:extLst>
          </p:cNvPr>
          <p:cNvSpPr>
            <a:spLocks noGrp="1"/>
          </p:cNvSpPr>
          <p:nvPr>
            <p:ph type="title"/>
          </p:nvPr>
        </p:nvSpPr>
        <p:spPr>
          <a:xfrm>
            <a:off x="-588666" y="908458"/>
            <a:ext cx="10515600" cy="1009934"/>
          </a:xfrm>
        </p:spPr>
        <p:txBody>
          <a:bodyPr/>
          <a:lstStyle/>
          <a:p>
            <a:pPr algn="ctr"/>
            <a:r>
              <a:rPr lang="en-US" b="1" dirty="0"/>
              <a:t>RESPONSIBILITIES OF OWNER</a:t>
            </a:r>
            <a:endParaRPr lang="en-US" dirty="0"/>
          </a:p>
        </p:txBody>
      </p:sp>
      <p:sp>
        <p:nvSpPr>
          <p:cNvPr id="3" name="Content Placeholder 2">
            <a:extLst>
              <a:ext uri="{FF2B5EF4-FFF2-40B4-BE49-F238E27FC236}">
                <a16:creationId xmlns:a16="http://schemas.microsoft.com/office/drawing/2014/main" id="{FBEF2979-B5C8-574D-B7DE-F4E6C7E744BF}"/>
              </a:ext>
            </a:extLst>
          </p:cNvPr>
          <p:cNvSpPr>
            <a:spLocks noGrp="1"/>
          </p:cNvSpPr>
          <p:nvPr>
            <p:ph idx="1"/>
          </p:nvPr>
        </p:nvSpPr>
        <p:spPr/>
        <p:txBody>
          <a:bodyPr>
            <a:normAutofit fontScale="92500" lnSpcReduction="20000"/>
          </a:bodyPr>
          <a:lstStyle/>
          <a:p>
            <a:r>
              <a:rPr lang="en-US" sz="3200" dirty="0"/>
              <a:t>Identify property point of contact for matters dealing with agency, CMHC, and MHC</a:t>
            </a:r>
          </a:p>
          <a:p>
            <a:r>
              <a:rPr lang="en-US" sz="3200" dirty="0"/>
              <a:t>Respond to inquiries received from agency regarding prospective CHOICE tenants</a:t>
            </a:r>
          </a:p>
          <a:p>
            <a:r>
              <a:rPr lang="en-US" sz="3200" dirty="0"/>
              <a:t>Complete HAP Contract</a:t>
            </a:r>
          </a:p>
          <a:p>
            <a:r>
              <a:rPr lang="en-US" sz="3200" dirty="0"/>
              <a:t>Execute lease agreement with CHOICE tenant </a:t>
            </a:r>
          </a:p>
          <a:p>
            <a:r>
              <a:rPr lang="en-US" sz="3200" dirty="0"/>
              <a:t>Report any situations/incidents to agency; if it is a medical emergency, call 911; if it is a mental health emergency, call mobile crisis or ask the housing agency to call mobile crisis.</a:t>
            </a:r>
          </a:p>
          <a:p>
            <a:endParaRPr lang="en-US" dirty="0"/>
          </a:p>
          <a:p>
            <a:endParaRPr lang="en-US" dirty="0"/>
          </a:p>
        </p:txBody>
      </p:sp>
    </p:spTree>
    <p:extLst>
      <p:ext uri="{BB962C8B-B14F-4D97-AF65-F5344CB8AC3E}">
        <p14:creationId xmlns:p14="http://schemas.microsoft.com/office/powerpoint/2010/main" val="337599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qr code with a person in the background&#10;&#10;Description automatically generated">
            <a:extLst>
              <a:ext uri="{FF2B5EF4-FFF2-40B4-BE49-F238E27FC236}">
                <a16:creationId xmlns:a16="http://schemas.microsoft.com/office/drawing/2014/main" id="{768E9074-DF64-08E9-FD5D-5BF958EED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6" y="1042300"/>
            <a:ext cx="5571067" cy="5571067"/>
          </a:xfrm>
          <a:prstGeom prst="rect">
            <a:avLst/>
          </a:prstGeom>
        </p:spPr>
      </p:pic>
    </p:spTree>
    <p:extLst>
      <p:ext uri="{BB962C8B-B14F-4D97-AF65-F5344CB8AC3E}">
        <p14:creationId xmlns:p14="http://schemas.microsoft.com/office/powerpoint/2010/main" val="496066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224B486-90EA-3A2C-6F55-B18982F91F97}"/>
              </a:ext>
            </a:extLst>
          </p:cNvPr>
          <p:cNvSpPr>
            <a:spLocks noGrp="1"/>
          </p:cNvSpPr>
          <p:nvPr>
            <p:ph type="subTitle" idx="1"/>
          </p:nvPr>
        </p:nvSpPr>
        <p:spPr>
          <a:xfrm>
            <a:off x="1251625" y="4307896"/>
            <a:ext cx="9144000" cy="858262"/>
          </a:xfrm>
        </p:spPr>
        <p:txBody>
          <a:bodyPr>
            <a:normAutofit/>
          </a:bodyPr>
          <a:lstStyle/>
          <a:p>
            <a:r>
              <a:rPr lang="en-US" sz="4400" dirty="0"/>
              <a:t>Homeless Population </a:t>
            </a:r>
          </a:p>
        </p:txBody>
      </p:sp>
      <p:pic>
        <p:nvPicPr>
          <p:cNvPr id="8" name="Graphic 7" descr="Suburban scene">
            <a:extLst>
              <a:ext uri="{FF2B5EF4-FFF2-40B4-BE49-F238E27FC236}">
                <a16:creationId xmlns:a16="http://schemas.microsoft.com/office/drawing/2014/main" id="{252AD04E-D0C3-1B91-B443-A1A8EA279C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1958" y="455975"/>
            <a:ext cx="4281052" cy="4281052"/>
          </a:xfrm>
          <a:prstGeom prst="rect">
            <a:avLst/>
          </a:prstGeom>
        </p:spPr>
      </p:pic>
    </p:spTree>
    <p:extLst>
      <p:ext uri="{BB962C8B-B14F-4D97-AF65-F5344CB8AC3E}">
        <p14:creationId xmlns:p14="http://schemas.microsoft.com/office/powerpoint/2010/main" val="334721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lvation Army Center of Hope Shelter Jackson - 110 Presto Lane, Jackson, MS">
            <a:extLst>
              <a:ext uri="{FF2B5EF4-FFF2-40B4-BE49-F238E27FC236}">
                <a16:creationId xmlns:a16="http://schemas.microsoft.com/office/drawing/2014/main" id="{67E7300F-CE71-5B72-8D9E-DF4CE3A29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83045">
            <a:off x="396423" y="3759346"/>
            <a:ext cx="2447564" cy="12640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D8CD2E-F8EC-49F8-8250-B03B64D7888A}"/>
              </a:ext>
            </a:extLst>
          </p:cNvPr>
          <p:cNvSpPr>
            <a:spLocks noGrp="1"/>
          </p:cNvSpPr>
          <p:nvPr>
            <p:ph type="title"/>
          </p:nvPr>
        </p:nvSpPr>
        <p:spPr>
          <a:xfrm>
            <a:off x="438296" y="885069"/>
            <a:ext cx="10515600" cy="1009934"/>
          </a:xfrm>
        </p:spPr>
        <p:txBody>
          <a:bodyPr>
            <a:normAutofit fontScale="90000"/>
          </a:bodyPr>
          <a:lstStyle/>
          <a:p>
            <a:r>
              <a:rPr lang="en-US" sz="4400" dirty="0"/>
              <a:t>As defined by the McKinney-Vento Homeless Act, HUD 42 </a:t>
            </a:r>
            <a:r>
              <a:rPr lang="en-US" sz="4400" dirty="0" err="1"/>
              <a:t>U.S.Code</a:t>
            </a:r>
            <a:r>
              <a:rPr lang="en-US" sz="4400" dirty="0"/>
              <a:t> §11302</a:t>
            </a:r>
            <a:endParaRPr lang="en-US" dirty="0"/>
          </a:p>
        </p:txBody>
      </p:sp>
      <p:sp>
        <p:nvSpPr>
          <p:cNvPr id="3" name="Content Placeholder 2">
            <a:extLst>
              <a:ext uri="{FF2B5EF4-FFF2-40B4-BE49-F238E27FC236}">
                <a16:creationId xmlns:a16="http://schemas.microsoft.com/office/drawing/2014/main" id="{36D738D8-B23B-4FFF-993C-58503931F567}"/>
              </a:ext>
            </a:extLst>
          </p:cNvPr>
          <p:cNvSpPr>
            <a:spLocks noGrp="1"/>
          </p:cNvSpPr>
          <p:nvPr>
            <p:ph idx="1"/>
          </p:nvPr>
        </p:nvSpPr>
        <p:spPr>
          <a:xfrm>
            <a:off x="838200" y="1603038"/>
            <a:ext cx="10515600" cy="4487327"/>
          </a:xfrm>
        </p:spPr>
        <p:txBody>
          <a:bodyPr>
            <a:normAutofit/>
          </a:bodyPr>
          <a:lstStyle/>
          <a:p>
            <a:pPr marL="457200" lvl="1" indent="0">
              <a:buNone/>
            </a:pPr>
            <a:endParaRPr lang="en-US" b="1" u="sng" dirty="0"/>
          </a:p>
          <a:p>
            <a:pPr marL="457200" lvl="1" indent="0">
              <a:buNone/>
            </a:pPr>
            <a:endParaRPr lang="en-US" b="1" dirty="0"/>
          </a:p>
        </p:txBody>
      </p:sp>
      <p:sp>
        <p:nvSpPr>
          <p:cNvPr id="4" name="Rectangle 3">
            <a:extLst>
              <a:ext uri="{FF2B5EF4-FFF2-40B4-BE49-F238E27FC236}">
                <a16:creationId xmlns:a16="http://schemas.microsoft.com/office/drawing/2014/main" id="{8B650CAE-7A01-4E14-9464-798939412FF6}"/>
              </a:ext>
            </a:extLst>
          </p:cNvPr>
          <p:cNvSpPr/>
          <p:nvPr/>
        </p:nvSpPr>
        <p:spPr>
          <a:xfrm>
            <a:off x="3250465" y="1868980"/>
            <a:ext cx="5535525" cy="584775"/>
          </a:xfrm>
          <a:prstGeom prst="rect">
            <a:avLst/>
          </a:prstGeom>
          <a:noFill/>
        </p:spPr>
        <p:txBody>
          <a:bodyPr wrap="square" lIns="91440" tIns="45720" rIns="91440" bIns="45720">
            <a:spAutoFit/>
          </a:bodyPr>
          <a:lstStyle/>
          <a:p>
            <a:pPr algn="ctr"/>
            <a:r>
              <a:rPr lang="en-US" sz="3200" b="1" cap="none" spc="0" dirty="0">
                <a:ln w="13462">
                  <a:solidFill>
                    <a:schemeClr val="bg1"/>
                  </a:solidFill>
                  <a:prstDash val="solid"/>
                </a:ln>
                <a:solidFill>
                  <a:srgbClr val="C00000"/>
                </a:solidFill>
                <a:effectLst>
                  <a:outerShdw dist="38100" dir="2700000" algn="bl" rotWithShape="0">
                    <a:schemeClr val="accent5"/>
                  </a:outerShdw>
                </a:effectLst>
              </a:rPr>
              <a:t>Homeless Definitions</a:t>
            </a:r>
            <a:endParaRPr lang="en-US" sz="4000" b="1" cap="none" spc="0" dirty="0">
              <a:ln w="13462">
                <a:solidFill>
                  <a:schemeClr val="bg1"/>
                </a:solidFill>
                <a:prstDash val="solid"/>
              </a:ln>
              <a:solidFill>
                <a:srgbClr val="C00000"/>
              </a:solidFill>
              <a:effectLst>
                <a:outerShdw dist="38100" dir="2700000" algn="bl" rotWithShape="0">
                  <a:schemeClr val="accent5"/>
                </a:outerShdw>
              </a:effectLst>
            </a:endParaRPr>
          </a:p>
        </p:txBody>
      </p:sp>
      <p:pic>
        <p:nvPicPr>
          <p:cNvPr id="8" name="Picture 7">
            <a:extLst>
              <a:ext uri="{FF2B5EF4-FFF2-40B4-BE49-F238E27FC236}">
                <a16:creationId xmlns:a16="http://schemas.microsoft.com/office/drawing/2014/main" id="{17368FC1-8066-4232-B65E-B5D920F27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432" y="3701409"/>
            <a:ext cx="2223406" cy="1462877"/>
          </a:xfrm>
          <a:prstGeom prst="rect">
            <a:avLst/>
          </a:prstGeom>
          <a:ln>
            <a:noFill/>
          </a:ln>
          <a:effectLst>
            <a:reflection blurRad="12700" stA="30000" endPos="30000" dist="5000" dir="5400000" sy="-100000" algn="bl" rotWithShape="0"/>
          </a:effectLst>
          <a:scene3d>
            <a:camera prst="perspectiveContrastingRightFacing"/>
            <a:lightRig rig="threePt" dir="t">
              <a:rot lat="0" lon="0" rev="2700000"/>
            </a:lightRig>
          </a:scene3d>
          <a:sp3d>
            <a:bevelT w="63500" h="50800"/>
          </a:sp3d>
        </p:spPr>
      </p:pic>
      <p:sp>
        <p:nvSpPr>
          <p:cNvPr id="11" name="Rectangle 10">
            <a:extLst>
              <a:ext uri="{FF2B5EF4-FFF2-40B4-BE49-F238E27FC236}">
                <a16:creationId xmlns:a16="http://schemas.microsoft.com/office/drawing/2014/main" id="{FE8AEB7D-3E5D-4F38-B17B-28C56C0F00F0}"/>
              </a:ext>
            </a:extLst>
          </p:cNvPr>
          <p:cNvSpPr/>
          <p:nvPr/>
        </p:nvSpPr>
        <p:spPr>
          <a:xfrm>
            <a:off x="1936107" y="3376431"/>
            <a:ext cx="872225" cy="307777"/>
          </a:xfrm>
          <a:prstGeom prst="rect">
            <a:avLst/>
          </a:prstGeom>
          <a:noFill/>
        </p:spPr>
        <p:txBody>
          <a:bodyPr wrap="none" lIns="91440" tIns="45720" rIns="91440" bIns="45720">
            <a:spAutoFit/>
          </a:bodyPr>
          <a:lstStyle/>
          <a:p>
            <a:pPr algn="ctr"/>
            <a:r>
              <a:rPr lang="en-US" sz="1200" b="0" cap="none" spc="0" dirty="0">
                <a:ln w="0"/>
                <a:solidFill>
                  <a:schemeClr val="accent6">
                    <a:lumMod val="50000"/>
                  </a:schemeClr>
                </a:solidFill>
                <a:effectLst>
                  <a:outerShdw blurRad="38100" dist="19050" dir="2700000" algn="tl" rotWithShape="0">
                    <a:schemeClr val="dk1">
                      <a:alpha val="40000"/>
                    </a:schemeClr>
                  </a:outerShdw>
                </a:effectLst>
              </a:rPr>
              <a:t>Category</a:t>
            </a:r>
            <a:r>
              <a:rPr lang="en-US" sz="1400" b="0" cap="none" spc="0" dirty="0">
                <a:ln w="0"/>
                <a:solidFill>
                  <a:schemeClr val="accent6">
                    <a:lumMod val="50000"/>
                  </a:schemeClr>
                </a:solidFill>
                <a:effectLst>
                  <a:outerShdw blurRad="38100" dist="19050" dir="2700000" algn="tl" rotWithShape="0">
                    <a:schemeClr val="dk1">
                      <a:alpha val="40000"/>
                    </a:schemeClr>
                  </a:outerShdw>
                </a:effectLst>
              </a:rPr>
              <a:t> </a:t>
            </a:r>
            <a:r>
              <a:rPr lang="en-US" sz="1400" b="1" cap="none" spc="0" dirty="0">
                <a:ln w="0"/>
                <a:solidFill>
                  <a:schemeClr val="accent6">
                    <a:lumMod val="50000"/>
                  </a:schemeClr>
                </a:solidFill>
                <a:effectLst>
                  <a:outerShdw blurRad="38100" dist="19050" dir="2700000" algn="tl" rotWithShape="0">
                    <a:schemeClr val="dk1">
                      <a:alpha val="40000"/>
                    </a:schemeClr>
                  </a:outerShdw>
                </a:effectLst>
              </a:rPr>
              <a:t>1</a:t>
            </a:r>
          </a:p>
        </p:txBody>
      </p:sp>
      <p:sp>
        <p:nvSpPr>
          <p:cNvPr id="12" name="Rectangle 11">
            <a:extLst>
              <a:ext uri="{FF2B5EF4-FFF2-40B4-BE49-F238E27FC236}">
                <a16:creationId xmlns:a16="http://schemas.microsoft.com/office/drawing/2014/main" id="{DF693779-2E83-463B-843E-A1D318980341}"/>
              </a:ext>
            </a:extLst>
          </p:cNvPr>
          <p:cNvSpPr/>
          <p:nvPr/>
        </p:nvSpPr>
        <p:spPr>
          <a:xfrm>
            <a:off x="5518777" y="3363513"/>
            <a:ext cx="872225" cy="307777"/>
          </a:xfrm>
          <a:prstGeom prst="rect">
            <a:avLst/>
          </a:prstGeom>
          <a:noFill/>
        </p:spPr>
        <p:txBody>
          <a:bodyPr wrap="none" lIns="91440" tIns="45720" rIns="91440" bIns="45720">
            <a:spAutoFit/>
          </a:bodyPr>
          <a:lstStyle/>
          <a:p>
            <a:pPr algn="ctr"/>
            <a:r>
              <a:rPr lang="en-US" sz="1200" b="0" cap="none" spc="0" dirty="0">
                <a:ln w="0"/>
                <a:solidFill>
                  <a:schemeClr val="accent6">
                    <a:lumMod val="50000"/>
                  </a:schemeClr>
                </a:solidFill>
                <a:effectLst>
                  <a:outerShdw blurRad="38100" dist="19050" dir="2700000" algn="tl" rotWithShape="0">
                    <a:schemeClr val="dk1">
                      <a:alpha val="40000"/>
                    </a:schemeClr>
                  </a:outerShdw>
                </a:effectLst>
              </a:rPr>
              <a:t>Category</a:t>
            </a:r>
            <a:r>
              <a:rPr lang="en-US" sz="1400" b="0" cap="none" spc="0" dirty="0">
                <a:ln w="0"/>
                <a:solidFill>
                  <a:schemeClr val="accent6">
                    <a:lumMod val="50000"/>
                  </a:schemeClr>
                </a:solidFill>
                <a:effectLst>
                  <a:outerShdw blurRad="38100" dist="19050" dir="2700000" algn="tl" rotWithShape="0">
                    <a:schemeClr val="dk1">
                      <a:alpha val="40000"/>
                    </a:schemeClr>
                  </a:outerShdw>
                </a:effectLst>
              </a:rPr>
              <a:t> </a:t>
            </a:r>
            <a:r>
              <a:rPr lang="en-US" sz="1400" b="1" dirty="0">
                <a:ln w="0"/>
                <a:solidFill>
                  <a:schemeClr val="accent6">
                    <a:lumMod val="50000"/>
                  </a:schemeClr>
                </a:solidFill>
                <a:effectLst>
                  <a:outerShdw blurRad="38100" dist="19050" dir="2700000" algn="tl" rotWithShape="0">
                    <a:schemeClr val="dk1">
                      <a:alpha val="40000"/>
                    </a:schemeClr>
                  </a:outerShdw>
                </a:effectLst>
              </a:rPr>
              <a:t>2</a:t>
            </a:r>
            <a:endParaRPr lang="en-US" sz="1400" b="1" cap="none" spc="0" dirty="0">
              <a:ln w="0"/>
              <a:solidFill>
                <a:schemeClr val="accent6">
                  <a:lumMod val="50000"/>
                </a:schemeClr>
              </a:solidFill>
              <a:effectLst>
                <a:outerShdw blurRad="38100" dist="19050" dir="2700000" algn="tl" rotWithShape="0">
                  <a:schemeClr val="dk1">
                    <a:alpha val="40000"/>
                  </a:schemeClr>
                </a:outerShdw>
              </a:effectLst>
            </a:endParaRPr>
          </a:p>
        </p:txBody>
      </p:sp>
      <p:pic>
        <p:nvPicPr>
          <p:cNvPr id="17" name="Picture 16" descr="A person sleeping on a bench&#10;&#10;Description automatically generated with medium confidence">
            <a:extLst>
              <a:ext uri="{FF2B5EF4-FFF2-40B4-BE49-F238E27FC236}">
                <a16:creationId xmlns:a16="http://schemas.microsoft.com/office/drawing/2014/main" id="{1BE281A5-EC63-465F-84F7-C5F360859A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356" y="4673166"/>
            <a:ext cx="1939568" cy="11614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Rectangle 15">
            <a:extLst>
              <a:ext uri="{FF2B5EF4-FFF2-40B4-BE49-F238E27FC236}">
                <a16:creationId xmlns:a16="http://schemas.microsoft.com/office/drawing/2014/main" id="{09EAB856-6CD3-41CF-894F-86F16904769B}"/>
              </a:ext>
            </a:extLst>
          </p:cNvPr>
          <p:cNvSpPr/>
          <p:nvPr/>
        </p:nvSpPr>
        <p:spPr>
          <a:xfrm>
            <a:off x="9049449" y="3377801"/>
            <a:ext cx="955711" cy="307777"/>
          </a:xfrm>
          <a:prstGeom prst="rect">
            <a:avLst/>
          </a:prstGeom>
          <a:noFill/>
        </p:spPr>
        <p:txBody>
          <a:bodyPr wrap="none" lIns="91440" tIns="45720" rIns="91440" bIns="45720">
            <a:spAutoFit/>
          </a:bodyPr>
          <a:lstStyle/>
          <a:p>
            <a:pPr algn="ctr"/>
            <a:r>
              <a:rPr lang="en-US" sz="1200" b="0" cap="none" spc="0" dirty="0">
                <a:ln w="0"/>
                <a:solidFill>
                  <a:schemeClr val="accent6">
                    <a:lumMod val="50000"/>
                  </a:schemeClr>
                </a:solidFill>
                <a:effectLst>
                  <a:outerShdw blurRad="38100" dist="19050" dir="2700000" algn="tl" rotWithShape="0">
                    <a:schemeClr val="dk1">
                      <a:alpha val="40000"/>
                    </a:schemeClr>
                  </a:outerShdw>
                </a:effectLst>
              </a:rPr>
              <a:t>Category</a:t>
            </a:r>
            <a:r>
              <a:rPr lang="en-US" sz="1400" b="0" cap="none" spc="0" dirty="0">
                <a:ln w="0"/>
                <a:solidFill>
                  <a:schemeClr val="accent6">
                    <a:lumMod val="50000"/>
                  </a:schemeClr>
                </a:solidFill>
                <a:effectLst>
                  <a:outerShdw blurRad="38100" dist="19050" dir="2700000" algn="tl" rotWithShape="0">
                    <a:schemeClr val="dk1">
                      <a:alpha val="40000"/>
                    </a:schemeClr>
                  </a:outerShdw>
                </a:effectLst>
              </a:rPr>
              <a:t> 4</a:t>
            </a:r>
            <a:endParaRPr lang="en-US" sz="1400" b="1" cap="none" spc="0" dirty="0">
              <a:ln w="0"/>
              <a:solidFill>
                <a:schemeClr val="accent6">
                  <a:lumMod val="50000"/>
                </a:schemeClr>
              </a:solidFill>
              <a:effectLst>
                <a:outerShdw blurRad="38100" dist="19050" dir="2700000" algn="tl" rotWithShape="0">
                  <a:schemeClr val="dk1">
                    <a:alpha val="40000"/>
                  </a:schemeClr>
                </a:outerShdw>
              </a:effectLst>
            </a:endParaRPr>
          </a:p>
        </p:txBody>
      </p:sp>
      <p:grpSp>
        <p:nvGrpSpPr>
          <p:cNvPr id="66" name="Group 65">
            <a:extLst>
              <a:ext uri="{FF2B5EF4-FFF2-40B4-BE49-F238E27FC236}">
                <a16:creationId xmlns:a16="http://schemas.microsoft.com/office/drawing/2014/main" id="{4FA73678-F97C-4560-9CD5-171DC74BC7F5}"/>
              </a:ext>
            </a:extLst>
          </p:cNvPr>
          <p:cNvGrpSpPr/>
          <p:nvPr/>
        </p:nvGrpSpPr>
        <p:grpSpPr>
          <a:xfrm>
            <a:off x="2372219" y="2351899"/>
            <a:ext cx="7199950" cy="983342"/>
            <a:chOff x="2372219" y="2351899"/>
            <a:chExt cx="7199950" cy="983342"/>
          </a:xfrm>
        </p:grpSpPr>
        <p:cxnSp>
          <p:nvCxnSpPr>
            <p:cNvPr id="41" name="Straight Connector 40">
              <a:extLst>
                <a:ext uri="{FF2B5EF4-FFF2-40B4-BE49-F238E27FC236}">
                  <a16:creationId xmlns:a16="http://schemas.microsoft.com/office/drawing/2014/main" id="{FAEF477A-0DCE-4E4C-991E-BEE51CD41FCA}"/>
                </a:ext>
              </a:extLst>
            </p:cNvPr>
            <p:cNvCxnSpPr>
              <a:cxnSpLocks/>
            </p:cNvCxnSpPr>
            <p:nvPr/>
          </p:nvCxnSpPr>
          <p:spPr>
            <a:xfrm>
              <a:off x="2380458" y="2806487"/>
              <a:ext cx="0" cy="528754"/>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A8CD389-BF21-4844-9855-719455398E62}"/>
                </a:ext>
              </a:extLst>
            </p:cNvPr>
            <p:cNvCxnSpPr>
              <a:cxnSpLocks/>
            </p:cNvCxnSpPr>
            <p:nvPr/>
          </p:nvCxnSpPr>
          <p:spPr>
            <a:xfrm flipV="1">
              <a:off x="9563931" y="2799856"/>
              <a:ext cx="0" cy="53070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002049-0A15-4F23-9148-F5ED4D8443C3}"/>
                </a:ext>
              </a:extLst>
            </p:cNvPr>
            <p:cNvCxnSpPr>
              <a:cxnSpLocks/>
            </p:cNvCxnSpPr>
            <p:nvPr/>
          </p:nvCxnSpPr>
          <p:spPr>
            <a:xfrm flipV="1">
              <a:off x="5962364" y="2838281"/>
              <a:ext cx="0" cy="428653"/>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9601A89-7177-4315-9FD1-27847D644D03}"/>
                </a:ext>
              </a:extLst>
            </p:cNvPr>
            <p:cNvGrpSpPr/>
            <p:nvPr/>
          </p:nvGrpSpPr>
          <p:grpSpPr>
            <a:xfrm>
              <a:off x="2372219" y="2351899"/>
              <a:ext cx="7199950" cy="486382"/>
              <a:chOff x="2372219" y="2351899"/>
              <a:chExt cx="7199950" cy="486382"/>
            </a:xfrm>
          </p:grpSpPr>
          <p:cxnSp>
            <p:nvCxnSpPr>
              <p:cNvPr id="30" name="Straight Connector 29">
                <a:extLst>
                  <a:ext uri="{FF2B5EF4-FFF2-40B4-BE49-F238E27FC236}">
                    <a16:creationId xmlns:a16="http://schemas.microsoft.com/office/drawing/2014/main" id="{37B64F7D-43D9-40E6-8AD1-F02E911E2C0D}"/>
                  </a:ext>
                </a:extLst>
              </p:cNvPr>
              <p:cNvCxnSpPr>
                <a:cxnSpLocks/>
              </p:cNvCxnSpPr>
              <p:nvPr/>
            </p:nvCxnSpPr>
            <p:spPr>
              <a:xfrm flipV="1">
                <a:off x="2372219" y="2832808"/>
                <a:ext cx="7199950" cy="5473"/>
              </a:xfrm>
              <a:prstGeom prst="line">
                <a:avLst/>
              </a:prstGeom>
              <a:ln w="76200">
                <a:solidFill>
                  <a:schemeClr val="accent6">
                    <a:lumMod val="50000"/>
                  </a:schemeClr>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07D44931-1DAC-41D3-B2F4-55756019FF0C}"/>
                  </a:ext>
                </a:extLst>
              </p:cNvPr>
              <p:cNvCxnSpPr/>
              <p:nvPr/>
            </p:nvCxnSpPr>
            <p:spPr>
              <a:xfrm>
                <a:off x="5966709" y="2351899"/>
                <a:ext cx="0" cy="454588"/>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pic>
        <p:nvPicPr>
          <p:cNvPr id="5" name="Picture 2" descr="Image result for eviction ">
            <a:extLst>
              <a:ext uri="{FF2B5EF4-FFF2-40B4-BE49-F238E27FC236}">
                <a16:creationId xmlns:a16="http://schemas.microsoft.com/office/drawing/2014/main" id="{91AB8D24-3AEA-32E2-E26A-39C6ED4EFE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5140" y="3778604"/>
            <a:ext cx="1761719" cy="20591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DCFF5A0-DCC9-7643-7696-83F2279CACFE}"/>
              </a:ext>
            </a:extLst>
          </p:cNvPr>
          <p:cNvPicPr>
            <a:picLocks noChangeAspect="1"/>
          </p:cNvPicPr>
          <p:nvPr/>
        </p:nvPicPr>
        <p:blipFill>
          <a:blip r:embed="rId6"/>
          <a:stretch>
            <a:fillRect/>
          </a:stretch>
        </p:blipFill>
        <p:spPr>
          <a:xfrm>
            <a:off x="8277218" y="3805536"/>
            <a:ext cx="2124075" cy="17145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29680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4A5C-733C-5508-ED9C-409E10054F89}"/>
              </a:ext>
            </a:extLst>
          </p:cNvPr>
          <p:cNvSpPr>
            <a:spLocks noGrp="1"/>
          </p:cNvSpPr>
          <p:nvPr>
            <p:ph type="title"/>
          </p:nvPr>
        </p:nvSpPr>
        <p:spPr/>
        <p:txBody>
          <a:bodyPr/>
          <a:lstStyle/>
          <a:p>
            <a:r>
              <a:rPr lang="en-US" dirty="0"/>
              <a:t>Continuum of Cares</a:t>
            </a:r>
          </a:p>
        </p:txBody>
      </p:sp>
      <p:sp>
        <p:nvSpPr>
          <p:cNvPr id="3" name="Content Placeholder 2">
            <a:extLst>
              <a:ext uri="{FF2B5EF4-FFF2-40B4-BE49-F238E27FC236}">
                <a16:creationId xmlns:a16="http://schemas.microsoft.com/office/drawing/2014/main" id="{F5A8C20E-BAAA-F1F6-BEA0-FEBDBD2615C1}"/>
              </a:ext>
            </a:extLst>
          </p:cNvPr>
          <p:cNvSpPr>
            <a:spLocks noGrp="1"/>
          </p:cNvSpPr>
          <p:nvPr>
            <p:ph sz="half" idx="1"/>
          </p:nvPr>
        </p:nvSpPr>
        <p:spPr/>
        <p:txBody>
          <a:bodyPr/>
          <a:lstStyle/>
          <a:p>
            <a:r>
              <a:rPr lang="en-US" dirty="0"/>
              <a:t>MS has 3 CoCs</a:t>
            </a:r>
          </a:p>
          <a:p>
            <a:pPr lvl="1"/>
            <a:r>
              <a:rPr lang="en-US" dirty="0"/>
              <a:t>Balance of State CoC</a:t>
            </a:r>
          </a:p>
          <a:p>
            <a:pPr lvl="1"/>
            <a:r>
              <a:rPr lang="en-US" dirty="0"/>
              <a:t>Central CoC</a:t>
            </a:r>
          </a:p>
          <a:p>
            <a:pPr lvl="1"/>
            <a:r>
              <a:rPr lang="en-US" dirty="0"/>
              <a:t>ODHC CoC </a:t>
            </a:r>
          </a:p>
          <a:p>
            <a:pPr lvl="1"/>
            <a:endParaRPr lang="en-US" dirty="0"/>
          </a:p>
          <a:p>
            <a:r>
              <a:rPr lang="en-US" dirty="0"/>
              <a:t>Each CoC manages a referral system called the Coordinated Entry Referral System (CES)</a:t>
            </a:r>
          </a:p>
          <a:p>
            <a:endParaRPr lang="en-US" dirty="0"/>
          </a:p>
        </p:txBody>
      </p:sp>
      <p:pic>
        <p:nvPicPr>
          <p:cNvPr id="6" name="Content Placeholder 5" descr="A map of mississippi state&#10;&#10;Description automatically generated">
            <a:extLst>
              <a:ext uri="{FF2B5EF4-FFF2-40B4-BE49-F238E27FC236}">
                <a16:creationId xmlns:a16="http://schemas.microsoft.com/office/drawing/2014/main" id="{BD1AD948-0923-BC5C-8043-DFD1503D35E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31414" y="1014215"/>
            <a:ext cx="3774736" cy="5762823"/>
          </a:xfrm>
        </p:spPr>
      </p:pic>
    </p:spTree>
    <p:extLst>
      <p:ext uri="{BB962C8B-B14F-4D97-AF65-F5344CB8AC3E}">
        <p14:creationId xmlns:p14="http://schemas.microsoft.com/office/powerpoint/2010/main" val="3958606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6F25-4A2C-06EB-4F15-ACB3441C1A61}"/>
              </a:ext>
            </a:extLst>
          </p:cNvPr>
          <p:cNvSpPr>
            <a:spLocks noGrp="1"/>
          </p:cNvSpPr>
          <p:nvPr>
            <p:ph type="title"/>
          </p:nvPr>
        </p:nvSpPr>
        <p:spPr/>
        <p:txBody>
          <a:bodyPr/>
          <a:lstStyle/>
          <a:p>
            <a:r>
              <a:rPr lang="en-US" dirty="0"/>
              <a:t>2023 PIT Homeless Count </a:t>
            </a:r>
          </a:p>
        </p:txBody>
      </p:sp>
      <p:sp>
        <p:nvSpPr>
          <p:cNvPr id="3" name="Content Placeholder 2">
            <a:extLst>
              <a:ext uri="{FF2B5EF4-FFF2-40B4-BE49-F238E27FC236}">
                <a16:creationId xmlns:a16="http://schemas.microsoft.com/office/drawing/2014/main" id="{869BBE8B-6AE5-D599-2A6C-C16DFFC5737C}"/>
              </a:ext>
            </a:extLst>
          </p:cNvPr>
          <p:cNvSpPr>
            <a:spLocks noGrp="1"/>
          </p:cNvSpPr>
          <p:nvPr>
            <p:ph idx="1"/>
          </p:nvPr>
        </p:nvSpPr>
        <p:spPr/>
        <p:txBody>
          <a:bodyPr>
            <a:normAutofit lnSpcReduction="10000"/>
          </a:bodyPr>
          <a:lstStyle/>
          <a:p>
            <a:r>
              <a:rPr lang="en-US" dirty="0"/>
              <a:t>Veterans </a:t>
            </a:r>
          </a:p>
          <a:p>
            <a:pPr lvl="1"/>
            <a:r>
              <a:rPr lang="en-US" dirty="0"/>
              <a:t>Mississippi- 61 </a:t>
            </a:r>
          </a:p>
          <a:p>
            <a:pPr lvl="2"/>
            <a:r>
              <a:rPr lang="en-US" dirty="0"/>
              <a:t>Central CoC- 27</a:t>
            </a:r>
          </a:p>
          <a:p>
            <a:pPr lvl="2"/>
            <a:r>
              <a:rPr lang="en-US" dirty="0"/>
              <a:t>BoS CoC- 23</a:t>
            </a:r>
          </a:p>
          <a:p>
            <a:pPr lvl="2"/>
            <a:r>
              <a:rPr lang="en-US" dirty="0"/>
              <a:t>Gulf Coast CoC- 11</a:t>
            </a:r>
          </a:p>
          <a:p>
            <a:r>
              <a:rPr lang="en-US" dirty="0"/>
              <a:t>Homeless </a:t>
            </a:r>
          </a:p>
          <a:p>
            <a:pPr lvl="1"/>
            <a:r>
              <a:rPr lang="en-US" dirty="0"/>
              <a:t>Mississippi- 982 </a:t>
            </a:r>
          </a:p>
          <a:p>
            <a:pPr lvl="2"/>
            <a:r>
              <a:rPr lang="en-US" dirty="0"/>
              <a:t>Central CoC- 315</a:t>
            </a:r>
          </a:p>
          <a:p>
            <a:pPr lvl="2"/>
            <a:r>
              <a:rPr lang="en-US" dirty="0"/>
              <a:t>BoS CoC- 412</a:t>
            </a:r>
          </a:p>
          <a:p>
            <a:pPr lvl="2"/>
            <a:r>
              <a:rPr lang="en-US" dirty="0"/>
              <a:t>Gulf Coast CoC- 255</a:t>
            </a:r>
          </a:p>
        </p:txBody>
      </p:sp>
    </p:spTree>
    <p:extLst>
      <p:ext uri="{BB962C8B-B14F-4D97-AF65-F5344CB8AC3E}">
        <p14:creationId xmlns:p14="http://schemas.microsoft.com/office/powerpoint/2010/main" val="1955194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55532-7F2B-35FB-E202-93222FCA3DC9}"/>
              </a:ext>
            </a:extLst>
          </p:cNvPr>
          <p:cNvSpPr>
            <a:spLocks noGrp="1"/>
          </p:cNvSpPr>
          <p:nvPr>
            <p:ph type="title"/>
          </p:nvPr>
        </p:nvSpPr>
        <p:spPr/>
        <p:txBody>
          <a:bodyPr/>
          <a:lstStyle/>
          <a:p>
            <a:r>
              <a:rPr lang="en-US" dirty="0"/>
              <a:t>Coordinated Entry Referrals List </a:t>
            </a:r>
          </a:p>
        </p:txBody>
      </p:sp>
      <p:sp>
        <p:nvSpPr>
          <p:cNvPr id="3" name="Content Placeholder 2">
            <a:extLst>
              <a:ext uri="{FF2B5EF4-FFF2-40B4-BE49-F238E27FC236}">
                <a16:creationId xmlns:a16="http://schemas.microsoft.com/office/drawing/2014/main" id="{144AE0A6-9342-364A-2470-81DA60CFC6A9}"/>
              </a:ext>
            </a:extLst>
          </p:cNvPr>
          <p:cNvSpPr>
            <a:spLocks noGrp="1"/>
          </p:cNvSpPr>
          <p:nvPr>
            <p:ph idx="1"/>
          </p:nvPr>
        </p:nvSpPr>
        <p:spPr/>
        <p:txBody>
          <a:bodyPr>
            <a:normAutofit/>
          </a:bodyPr>
          <a:lstStyle/>
          <a:p>
            <a:r>
              <a:rPr lang="en-US" sz="4000" dirty="0"/>
              <a:t>Homeless </a:t>
            </a:r>
          </a:p>
          <a:p>
            <a:r>
              <a:rPr lang="en-US" sz="4000" dirty="0"/>
              <a:t>Veterans</a:t>
            </a:r>
          </a:p>
          <a:p>
            <a:r>
              <a:rPr lang="en-US" sz="4000" dirty="0"/>
              <a:t>MAOI</a:t>
            </a:r>
          </a:p>
        </p:txBody>
      </p:sp>
    </p:spTree>
    <p:extLst>
      <p:ext uri="{BB962C8B-B14F-4D97-AF65-F5344CB8AC3E}">
        <p14:creationId xmlns:p14="http://schemas.microsoft.com/office/powerpoint/2010/main" val="460710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0907-CD1D-F4EB-8703-38D598C830F0}"/>
              </a:ext>
            </a:extLst>
          </p:cNvPr>
          <p:cNvSpPr>
            <a:spLocks noGrp="1"/>
          </p:cNvSpPr>
          <p:nvPr>
            <p:ph type="ctrTitle"/>
          </p:nvPr>
        </p:nvSpPr>
        <p:spPr/>
        <p:txBody>
          <a:bodyPr/>
          <a:lstStyle/>
          <a:p>
            <a:r>
              <a:rPr lang="en-US" dirty="0"/>
              <a:t>Compliance and Documentation </a:t>
            </a:r>
          </a:p>
        </p:txBody>
      </p:sp>
    </p:spTree>
    <p:extLst>
      <p:ext uri="{BB962C8B-B14F-4D97-AF65-F5344CB8AC3E}">
        <p14:creationId xmlns:p14="http://schemas.microsoft.com/office/powerpoint/2010/main" val="742338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C534FA-54DA-E75C-E088-CB78417447E9}"/>
              </a:ext>
            </a:extLst>
          </p:cNvPr>
          <p:cNvSpPr>
            <a:spLocks noGrp="1"/>
          </p:cNvSpPr>
          <p:nvPr>
            <p:ph idx="1"/>
          </p:nvPr>
        </p:nvSpPr>
        <p:spPr>
          <a:xfrm>
            <a:off x="1384184" y="2237752"/>
            <a:ext cx="10036728" cy="4051004"/>
          </a:xfrm>
        </p:spPr>
        <p:txBody>
          <a:bodyPr/>
          <a:lstStyle/>
          <a:p>
            <a:pPr>
              <a:spcAft>
                <a:spcPts val="600"/>
              </a:spcAft>
            </a:pPr>
            <a:r>
              <a:rPr lang="en-US" sz="2800" dirty="0"/>
              <a:t>Applicant must be the Head Of Household / Individual </a:t>
            </a:r>
            <a:r>
              <a:rPr lang="en-US" dirty="0"/>
              <a:t>A</a:t>
            </a:r>
            <a:r>
              <a:rPr lang="en-US" sz="2800" dirty="0"/>
              <a:t>dult </a:t>
            </a:r>
            <a:r>
              <a:rPr lang="en-US" sz="2000" i="1" dirty="0"/>
              <a:t>(2024 HTC Award)</a:t>
            </a:r>
            <a:r>
              <a:rPr lang="en-US" sz="2400" i="1" dirty="0"/>
              <a:t> </a:t>
            </a:r>
          </a:p>
          <a:p>
            <a:pPr>
              <a:spcAft>
                <a:spcPts val="600"/>
              </a:spcAft>
            </a:pPr>
            <a:r>
              <a:rPr lang="en-US" sz="2800" dirty="0"/>
              <a:t>Applicant’s </a:t>
            </a:r>
            <a:r>
              <a:rPr lang="en-US" dirty="0"/>
              <a:t>in</a:t>
            </a:r>
            <a:r>
              <a:rPr lang="en-US" sz="2800" dirty="0"/>
              <a:t>come - 30% or less of the AMI. </a:t>
            </a:r>
          </a:p>
          <a:p>
            <a:pPr>
              <a:spcAft>
                <a:spcPts val="600"/>
              </a:spcAft>
            </a:pPr>
            <a:r>
              <a:rPr lang="en-US" sz="2800" dirty="0"/>
              <a:t>Minimum required special needs unit obligation must be </a:t>
            </a:r>
            <a:r>
              <a:rPr lang="en-US" sz="2800" b="1" u="sng" dirty="0"/>
              <a:t>met</a:t>
            </a:r>
            <a:r>
              <a:rPr lang="en-US" sz="2800" dirty="0"/>
              <a:t> by the end of the initial lease-up period. </a:t>
            </a:r>
          </a:p>
          <a:p>
            <a:pPr>
              <a:spcAft>
                <a:spcPts val="600"/>
              </a:spcAft>
            </a:pPr>
            <a:r>
              <a:rPr lang="en-US" dirty="0"/>
              <a:t>Developments must </a:t>
            </a:r>
            <a:r>
              <a:rPr lang="en-US" b="1" u="sng" dirty="0"/>
              <a:t>maintain</a:t>
            </a:r>
            <a:r>
              <a:rPr lang="en-US" dirty="0"/>
              <a:t> the minimum number of special needs units indefinitely.  </a:t>
            </a:r>
          </a:p>
          <a:p>
            <a:r>
              <a:rPr lang="en-US" dirty="0"/>
              <a:t>Copy of the MOU, if the partnership changes at any point </a:t>
            </a:r>
          </a:p>
          <a:p>
            <a:endParaRPr lang="en-US" dirty="0"/>
          </a:p>
        </p:txBody>
      </p:sp>
      <p:sp>
        <p:nvSpPr>
          <p:cNvPr id="4" name="Title 1">
            <a:extLst>
              <a:ext uri="{FF2B5EF4-FFF2-40B4-BE49-F238E27FC236}">
                <a16:creationId xmlns:a16="http://schemas.microsoft.com/office/drawing/2014/main" id="{FD152A55-6EDE-87DD-688F-F0559E24CF1D}"/>
              </a:ext>
            </a:extLst>
          </p:cNvPr>
          <p:cNvSpPr>
            <a:spLocks noGrp="1"/>
          </p:cNvSpPr>
          <p:nvPr>
            <p:ph type="title"/>
          </p:nvPr>
        </p:nvSpPr>
        <p:spPr>
          <a:xfrm>
            <a:off x="594920" y="1341817"/>
            <a:ext cx="10515600" cy="1009650"/>
          </a:xfrm>
        </p:spPr>
        <p:txBody>
          <a:bodyPr>
            <a:normAutofit/>
          </a:bodyPr>
          <a:lstStyle/>
          <a:p>
            <a:r>
              <a:rPr lang="en-US" b="1" dirty="0"/>
              <a:t>COMPLIANCE REQUIREMENTS </a:t>
            </a:r>
          </a:p>
        </p:txBody>
      </p:sp>
    </p:spTree>
    <p:extLst>
      <p:ext uri="{BB962C8B-B14F-4D97-AF65-F5344CB8AC3E}">
        <p14:creationId xmlns:p14="http://schemas.microsoft.com/office/powerpoint/2010/main" val="2703187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B06F-732B-DEFF-03BE-1FACBAFFA79A}"/>
              </a:ext>
            </a:extLst>
          </p:cNvPr>
          <p:cNvSpPr>
            <a:spLocks noGrp="1"/>
          </p:cNvSpPr>
          <p:nvPr>
            <p:ph type="title"/>
          </p:nvPr>
        </p:nvSpPr>
        <p:spPr>
          <a:xfrm>
            <a:off x="838200" y="1506223"/>
            <a:ext cx="10515600" cy="1009934"/>
          </a:xfrm>
        </p:spPr>
        <p:txBody>
          <a:bodyPr>
            <a:normAutofit fontScale="90000"/>
          </a:bodyPr>
          <a:lstStyle/>
          <a:p>
            <a:r>
              <a:rPr lang="en-US" b="1" dirty="0"/>
              <a:t>COMPLIANCE DOCUMENTATION - </a:t>
            </a:r>
            <a:r>
              <a:rPr lang="en-US" b="1" u="sng" dirty="0"/>
              <a:t>MAOI</a:t>
            </a:r>
            <a:br>
              <a:rPr lang="en-US" b="1" u="sng" dirty="0"/>
            </a:br>
            <a:endParaRPr lang="en-US" dirty="0"/>
          </a:p>
        </p:txBody>
      </p:sp>
      <p:sp>
        <p:nvSpPr>
          <p:cNvPr id="3" name="Content Placeholder 2">
            <a:extLst>
              <a:ext uri="{FF2B5EF4-FFF2-40B4-BE49-F238E27FC236}">
                <a16:creationId xmlns:a16="http://schemas.microsoft.com/office/drawing/2014/main" id="{551BE0DC-AB25-EEDC-A243-BD668D2450C4}"/>
              </a:ext>
            </a:extLst>
          </p:cNvPr>
          <p:cNvSpPr>
            <a:spLocks noGrp="1"/>
          </p:cNvSpPr>
          <p:nvPr>
            <p:ph idx="1"/>
          </p:nvPr>
        </p:nvSpPr>
        <p:spPr>
          <a:xfrm>
            <a:off x="838200" y="2390323"/>
            <a:ext cx="10515600" cy="3788778"/>
          </a:xfrm>
        </p:spPr>
        <p:txBody>
          <a:bodyPr>
            <a:normAutofit fontScale="92500" lnSpcReduction="10000"/>
          </a:bodyPr>
          <a:lstStyle/>
          <a:p>
            <a:pPr marL="0" indent="0">
              <a:buNone/>
            </a:pPr>
            <a:r>
              <a:rPr lang="en-US" b="1" u="sng" dirty="0"/>
              <a:t>Requirement Met: </a:t>
            </a:r>
          </a:p>
          <a:p>
            <a:pPr lvl="1"/>
            <a:r>
              <a:rPr lang="en-US" dirty="0"/>
              <a:t>Referral Form </a:t>
            </a:r>
            <a:r>
              <a:rPr lang="en-US" sz="2200" i="1" dirty="0"/>
              <a:t>(Referral Network Partner listed in the HTC Application)</a:t>
            </a:r>
            <a:endParaRPr lang="en-US" i="1" dirty="0"/>
          </a:p>
          <a:p>
            <a:pPr lvl="2"/>
            <a:r>
              <a:rPr lang="en-US" dirty="0"/>
              <a:t>Should be included in the Tenant’s Application File</a:t>
            </a:r>
          </a:p>
          <a:p>
            <a:pPr marL="0" indent="0">
              <a:buNone/>
            </a:pPr>
            <a:endParaRPr lang="en-US" dirty="0"/>
          </a:p>
          <a:p>
            <a:pPr marL="0" indent="0">
              <a:buNone/>
            </a:pPr>
            <a:r>
              <a:rPr lang="en-US" b="1" u="sng" dirty="0"/>
              <a:t>Requirement NOT Met: </a:t>
            </a:r>
          </a:p>
          <a:p>
            <a:pPr lvl="1"/>
            <a:r>
              <a:rPr lang="en-US" dirty="0"/>
              <a:t>Documentation from Referral Network Partner stating that </a:t>
            </a:r>
            <a:r>
              <a:rPr lang="en-US" b="1" u="sng" dirty="0"/>
              <a:t>no</a:t>
            </a:r>
            <a:r>
              <a:rPr lang="en-US" dirty="0"/>
              <a:t> referrals were available </a:t>
            </a:r>
          </a:p>
          <a:p>
            <a:pPr lvl="2"/>
            <a:r>
              <a:rPr lang="en-US" dirty="0"/>
              <a:t>Letters/emails/correspondence</a:t>
            </a:r>
          </a:p>
          <a:p>
            <a:pPr lvl="2"/>
            <a:r>
              <a:rPr lang="en-US" dirty="0"/>
              <a:t>Must be provided to the owner during 30-day marketing; </a:t>
            </a:r>
          </a:p>
          <a:p>
            <a:pPr lvl="2"/>
            <a:r>
              <a:rPr lang="en-US" dirty="0"/>
              <a:t>Dated – for a specific timeframe </a:t>
            </a:r>
          </a:p>
          <a:p>
            <a:pPr lvl="2"/>
            <a:r>
              <a:rPr lang="en-US" dirty="0"/>
              <a:t>Submitted with the quarterly/annual reports; upon request </a:t>
            </a:r>
          </a:p>
        </p:txBody>
      </p:sp>
    </p:spTree>
    <p:extLst>
      <p:ext uri="{BB962C8B-B14F-4D97-AF65-F5344CB8AC3E}">
        <p14:creationId xmlns:p14="http://schemas.microsoft.com/office/powerpoint/2010/main" val="3133937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B06F-732B-DEFF-03BE-1FACBAFFA79A}"/>
              </a:ext>
            </a:extLst>
          </p:cNvPr>
          <p:cNvSpPr>
            <a:spLocks noGrp="1"/>
          </p:cNvSpPr>
          <p:nvPr>
            <p:ph type="title"/>
          </p:nvPr>
        </p:nvSpPr>
        <p:spPr>
          <a:xfrm>
            <a:off x="838199" y="1472667"/>
            <a:ext cx="10872831" cy="1009934"/>
          </a:xfrm>
        </p:spPr>
        <p:txBody>
          <a:bodyPr>
            <a:normAutofit fontScale="90000"/>
          </a:bodyPr>
          <a:lstStyle/>
          <a:p>
            <a:r>
              <a:rPr lang="en-US" b="1" dirty="0"/>
              <a:t>COMPLIANCE DOCUMENTATION - </a:t>
            </a:r>
            <a:r>
              <a:rPr lang="en-US" b="1" u="sng" dirty="0"/>
              <a:t>Veterans </a:t>
            </a:r>
            <a:br>
              <a:rPr lang="en-US" b="1" u="sng" dirty="0"/>
            </a:br>
            <a:endParaRPr lang="en-US" dirty="0"/>
          </a:p>
        </p:txBody>
      </p:sp>
      <p:sp>
        <p:nvSpPr>
          <p:cNvPr id="3" name="Content Placeholder 2">
            <a:extLst>
              <a:ext uri="{FF2B5EF4-FFF2-40B4-BE49-F238E27FC236}">
                <a16:creationId xmlns:a16="http://schemas.microsoft.com/office/drawing/2014/main" id="{551BE0DC-AB25-EEDC-A243-BD668D2450C4}"/>
              </a:ext>
            </a:extLst>
          </p:cNvPr>
          <p:cNvSpPr>
            <a:spLocks noGrp="1"/>
          </p:cNvSpPr>
          <p:nvPr>
            <p:ph idx="1"/>
          </p:nvPr>
        </p:nvSpPr>
        <p:spPr>
          <a:xfrm>
            <a:off x="838200" y="2154268"/>
            <a:ext cx="10515600" cy="4045195"/>
          </a:xfrm>
        </p:spPr>
        <p:txBody>
          <a:bodyPr>
            <a:normAutofit fontScale="77500" lnSpcReduction="20000"/>
          </a:bodyPr>
          <a:lstStyle/>
          <a:p>
            <a:pPr marL="0" indent="0">
              <a:spcAft>
                <a:spcPts val="600"/>
              </a:spcAft>
              <a:buNone/>
            </a:pPr>
            <a:r>
              <a:rPr lang="en-US" sz="2600" i="1" dirty="0"/>
              <a:t>Defined as a household that includes one or more persons that is eligible for Veterans benefits as documented by the U.S. Dept. of Veterans Affairs.</a:t>
            </a:r>
            <a:endParaRPr lang="en-US" sz="2600" b="1" i="1" u="sng" dirty="0"/>
          </a:p>
          <a:p>
            <a:pPr marL="0" indent="0">
              <a:spcAft>
                <a:spcPts val="600"/>
              </a:spcAft>
              <a:buNone/>
            </a:pPr>
            <a:r>
              <a:rPr lang="en-US" b="1" u="sng" dirty="0"/>
              <a:t>Requirement Met: </a:t>
            </a:r>
          </a:p>
          <a:p>
            <a:pPr lvl="1">
              <a:spcAft>
                <a:spcPts val="600"/>
              </a:spcAft>
            </a:pPr>
            <a:r>
              <a:rPr lang="en-US" dirty="0"/>
              <a:t>Veteran Affairs Letter </a:t>
            </a:r>
          </a:p>
          <a:p>
            <a:pPr lvl="1">
              <a:spcAft>
                <a:spcPts val="600"/>
              </a:spcAft>
            </a:pPr>
            <a:r>
              <a:rPr lang="en-US" dirty="0"/>
              <a:t>Veterans ID </a:t>
            </a:r>
          </a:p>
          <a:p>
            <a:pPr lvl="1">
              <a:spcAft>
                <a:spcPts val="600"/>
              </a:spcAft>
            </a:pPr>
            <a:r>
              <a:rPr lang="en-US" dirty="0"/>
              <a:t>Form DD214 </a:t>
            </a:r>
            <a:r>
              <a:rPr lang="en-US" sz="2000" i="1" dirty="0"/>
              <a:t>(Long Version) </a:t>
            </a:r>
            <a:endParaRPr lang="en-US" i="1" dirty="0"/>
          </a:p>
          <a:p>
            <a:pPr marL="0" indent="0">
              <a:spcAft>
                <a:spcPts val="600"/>
              </a:spcAft>
              <a:buNone/>
            </a:pPr>
            <a:r>
              <a:rPr lang="en-US" b="1" u="sng" dirty="0"/>
              <a:t>Requirement NOT Met: </a:t>
            </a:r>
          </a:p>
          <a:p>
            <a:pPr lvl="1">
              <a:spcAft>
                <a:spcPts val="600"/>
              </a:spcAft>
            </a:pPr>
            <a:r>
              <a:rPr lang="en-US" dirty="0"/>
              <a:t>Documentation from the Veteran Affairs Hospital / Community-based Outreach Clinic stating that </a:t>
            </a:r>
            <a:r>
              <a:rPr lang="en-US" b="1" u="sng" dirty="0"/>
              <a:t>no</a:t>
            </a:r>
            <a:r>
              <a:rPr lang="en-US" dirty="0"/>
              <a:t> referrals were available</a:t>
            </a:r>
          </a:p>
          <a:p>
            <a:pPr lvl="2"/>
            <a:r>
              <a:rPr lang="en-US" dirty="0"/>
              <a:t>Letters/emails/correspondence</a:t>
            </a:r>
          </a:p>
          <a:p>
            <a:pPr lvl="2"/>
            <a:r>
              <a:rPr lang="en-US" dirty="0"/>
              <a:t>Must be provided to the owner during 30-day marketing; </a:t>
            </a:r>
          </a:p>
          <a:p>
            <a:pPr lvl="2"/>
            <a:r>
              <a:rPr lang="en-US" dirty="0"/>
              <a:t>Dated – for a specific timeframe </a:t>
            </a:r>
          </a:p>
          <a:p>
            <a:pPr lvl="2"/>
            <a:r>
              <a:rPr lang="en-US" dirty="0"/>
              <a:t>Submitted with the quarterly/annual reports; upon request </a:t>
            </a:r>
          </a:p>
          <a:p>
            <a:pPr>
              <a:spcAft>
                <a:spcPts val="600"/>
              </a:spcAft>
            </a:pPr>
            <a:endParaRPr lang="en-US" sz="2800" dirty="0"/>
          </a:p>
          <a:p>
            <a:pPr>
              <a:spcAft>
                <a:spcPts val="600"/>
              </a:spcAft>
            </a:pPr>
            <a:endParaRPr lang="en-US" sz="2800" dirty="0"/>
          </a:p>
          <a:p>
            <a:pPr marL="0" indent="0">
              <a:buNone/>
            </a:pPr>
            <a:endParaRPr lang="en-US" dirty="0"/>
          </a:p>
        </p:txBody>
      </p:sp>
    </p:spTree>
    <p:extLst>
      <p:ext uri="{BB962C8B-B14F-4D97-AF65-F5344CB8AC3E}">
        <p14:creationId xmlns:p14="http://schemas.microsoft.com/office/powerpoint/2010/main" val="1761181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1D20-F8A0-18CF-40CC-37EF04C0C43C}"/>
              </a:ext>
            </a:extLst>
          </p:cNvPr>
          <p:cNvSpPr>
            <a:spLocks noGrp="1"/>
          </p:cNvSpPr>
          <p:nvPr>
            <p:ph type="title"/>
          </p:nvPr>
        </p:nvSpPr>
        <p:spPr>
          <a:xfrm>
            <a:off x="838200" y="1324312"/>
            <a:ext cx="10515600" cy="1009934"/>
          </a:xfrm>
        </p:spPr>
        <p:txBody>
          <a:bodyPr/>
          <a:lstStyle/>
          <a:p>
            <a:r>
              <a:rPr lang="en-US" b="1" dirty="0"/>
              <a:t>MARKETING OUTREACH REQUIREMENTS</a:t>
            </a:r>
            <a:endParaRPr lang="en-US" dirty="0"/>
          </a:p>
        </p:txBody>
      </p:sp>
      <p:sp>
        <p:nvSpPr>
          <p:cNvPr id="3" name="Content Placeholder 2">
            <a:extLst>
              <a:ext uri="{FF2B5EF4-FFF2-40B4-BE49-F238E27FC236}">
                <a16:creationId xmlns:a16="http://schemas.microsoft.com/office/drawing/2014/main" id="{B8B961B8-BB5A-BC90-EADA-88BDB6E4B5F6}"/>
              </a:ext>
            </a:extLst>
          </p:cNvPr>
          <p:cNvSpPr>
            <a:spLocks noGrp="1"/>
          </p:cNvSpPr>
          <p:nvPr>
            <p:ph idx="1"/>
          </p:nvPr>
        </p:nvSpPr>
        <p:spPr>
          <a:xfrm>
            <a:off x="838200" y="2462408"/>
            <a:ext cx="10515600" cy="4051004"/>
          </a:xfrm>
        </p:spPr>
        <p:txBody>
          <a:bodyPr/>
          <a:lstStyle/>
          <a:p>
            <a:pPr lvl="1">
              <a:spcAft>
                <a:spcPts val="600"/>
              </a:spcAft>
            </a:pPr>
            <a:r>
              <a:rPr lang="en-US" dirty="0"/>
              <a:t>Upon vacancy, the Public Housing Authority in the area must be notified. </a:t>
            </a:r>
          </a:p>
          <a:p>
            <a:pPr lvl="1">
              <a:spcAft>
                <a:spcPts val="600"/>
              </a:spcAft>
            </a:pPr>
            <a:r>
              <a:rPr lang="en-US" dirty="0"/>
              <a:t>Must actively market any vacant units first to the targeted special-needs population for </a:t>
            </a:r>
            <a:r>
              <a:rPr lang="en-US" u="sng" dirty="0"/>
              <a:t>30</a:t>
            </a:r>
            <a:r>
              <a:rPr lang="en-US" dirty="0"/>
              <a:t> days. </a:t>
            </a:r>
          </a:p>
          <a:p>
            <a:pPr lvl="1">
              <a:spcAft>
                <a:spcPts val="600"/>
              </a:spcAft>
            </a:pPr>
            <a:r>
              <a:rPr lang="en-US" dirty="0"/>
              <a:t> </a:t>
            </a:r>
            <a:r>
              <a:rPr lang="en-US" b="1" u="sng" dirty="0"/>
              <a:t>30-Day Period</a:t>
            </a:r>
            <a:r>
              <a:rPr lang="en-US" dirty="0"/>
              <a:t>: begins - ready for occupancy / qualifying person(s) has vacated the unit. </a:t>
            </a:r>
          </a:p>
          <a:p>
            <a:pPr lvl="1"/>
            <a:r>
              <a:rPr lang="en-US" dirty="0"/>
              <a:t>Repeats at each vacancy until requirement is met. </a:t>
            </a:r>
          </a:p>
          <a:p>
            <a:endParaRPr lang="en-US" dirty="0"/>
          </a:p>
        </p:txBody>
      </p:sp>
    </p:spTree>
    <p:extLst>
      <p:ext uri="{BB962C8B-B14F-4D97-AF65-F5344CB8AC3E}">
        <p14:creationId xmlns:p14="http://schemas.microsoft.com/office/powerpoint/2010/main" val="350989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BF19-994A-EBE4-66C2-3624933C1017}"/>
              </a:ext>
            </a:extLst>
          </p:cNvPr>
          <p:cNvSpPr>
            <a:spLocks noGrp="1"/>
          </p:cNvSpPr>
          <p:nvPr>
            <p:ph type="title"/>
          </p:nvPr>
        </p:nvSpPr>
        <p:spPr>
          <a:xfrm>
            <a:off x="838200" y="940206"/>
            <a:ext cx="10515600" cy="1052338"/>
          </a:xfrm>
        </p:spPr>
        <p:txBody>
          <a:bodyPr>
            <a:normAutofit fontScale="90000"/>
          </a:bodyPr>
          <a:lstStyle/>
          <a:p>
            <a:r>
              <a:rPr lang="en-US" dirty="0"/>
              <a:t>QAP Description</a:t>
            </a:r>
            <a:br>
              <a:rPr lang="en-US" dirty="0"/>
            </a:br>
            <a:r>
              <a:rPr lang="en-US" sz="2400" dirty="0"/>
              <a:t>MHC has adopted the following criteria in which it will designate the discretionary basis boost:</a:t>
            </a:r>
          </a:p>
        </p:txBody>
      </p:sp>
      <p:sp>
        <p:nvSpPr>
          <p:cNvPr id="3" name="Content Placeholder 2">
            <a:extLst>
              <a:ext uri="{FF2B5EF4-FFF2-40B4-BE49-F238E27FC236}">
                <a16:creationId xmlns:a16="http://schemas.microsoft.com/office/drawing/2014/main" id="{590FBEBF-11BC-A92A-9F68-19BFD0805C2A}"/>
              </a:ext>
            </a:extLst>
          </p:cNvPr>
          <p:cNvSpPr>
            <a:spLocks noGrp="1"/>
          </p:cNvSpPr>
          <p:nvPr>
            <p:ph idx="1"/>
          </p:nvPr>
        </p:nvSpPr>
        <p:spPr/>
        <p:txBody>
          <a:bodyPr>
            <a:normAutofit lnSpcReduction="10000"/>
          </a:bodyPr>
          <a:lstStyle/>
          <a:p>
            <a:r>
              <a:rPr lang="en-US" sz="3200" dirty="0"/>
              <a:t>Special Needs: </a:t>
            </a:r>
            <a:r>
              <a:rPr lang="en-US" dirty="0"/>
              <a:t>Boost designation if it targets special needs populations. Special Needs developments are limited to developments that target: </a:t>
            </a:r>
          </a:p>
          <a:p>
            <a:pPr lvl="1"/>
            <a:r>
              <a:rPr lang="en-US" sz="2800" dirty="0"/>
              <a:t>Elderly</a:t>
            </a:r>
          </a:p>
          <a:p>
            <a:pPr lvl="1"/>
            <a:r>
              <a:rPr lang="en-US" sz="2800" dirty="0"/>
              <a:t>Homeless: </a:t>
            </a:r>
            <a:r>
              <a:rPr lang="en-US" dirty="0"/>
              <a:t>As defined by the McKinney-Vento Homeless Act, HUD 42 </a:t>
            </a:r>
            <a:r>
              <a:rPr lang="en-US" dirty="0" err="1"/>
              <a:t>U.S.Code</a:t>
            </a:r>
            <a:r>
              <a:rPr lang="en-US" dirty="0"/>
              <a:t> §11302, </a:t>
            </a:r>
          </a:p>
          <a:p>
            <a:pPr lvl="2"/>
            <a:r>
              <a:rPr lang="en-US" sz="2400" dirty="0"/>
              <a:t>Youth</a:t>
            </a:r>
            <a:r>
              <a:rPr lang="en-US" dirty="0"/>
              <a:t> </a:t>
            </a:r>
          </a:p>
          <a:p>
            <a:pPr lvl="1"/>
            <a:r>
              <a:rPr lang="en-US" sz="2800" dirty="0"/>
              <a:t>MAOI,</a:t>
            </a:r>
          </a:p>
          <a:p>
            <a:pPr lvl="1"/>
            <a:r>
              <a:rPr lang="en-US" sz="2800" dirty="0"/>
              <a:t>Veterans</a:t>
            </a:r>
          </a:p>
          <a:p>
            <a:endParaRPr lang="en-US" dirty="0"/>
          </a:p>
        </p:txBody>
      </p:sp>
    </p:spTree>
    <p:extLst>
      <p:ext uri="{BB962C8B-B14F-4D97-AF65-F5344CB8AC3E}">
        <p14:creationId xmlns:p14="http://schemas.microsoft.com/office/powerpoint/2010/main" val="3211104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1D20-F8A0-18CF-40CC-37EF04C0C43C}"/>
              </a:ext>
            </a:extLst>
          </p:cNvPr>
          <p:cNvSpPr>
            <a:spLocks noGrp="1"/>
          </p:cNvSpPr>
          <p:nvPr>
            <p:ph type="title"/>
          </p:nvPr>
        </p:nvSpPr>
        <p:spPr>
          <a:xfrm>
            <a:off x="838200" y="1100137"/>
            <a:ext cx="10515600" cy="1009934"/>
          </a:xfrm>
        </p:spPr>
        <p:txBody>
          <a:bodyPr>
            <a:normAutofit fontScale="90000"/>
          </a:bodyPr>
          <a:lstStyle/>
          <a:p>
            <a:r>
              <a:rPr lang="en-US" b="1" dirty="0"/>
              <a:t>MARKETING OUTREACH DOCUMENTATION</a:t>
            </a:r>
            <a:endParaRPr lang="en-US" dirty="0"/>
          </a:p>
        </p:txBody>
      </p:sp>
      <p:sp>
        <p:nvSpPr>
          <p:cNvPr id="3" name="Content Placeholder 2">
            <a:extLst>
              <a:ext uri="{FF2B5EF4-FFF2-40B4-BE49-F238E27FC236}">
                <a16:creationId xmlns:a16="http://schemas.microsoft.com/office/drawing/2014/main" id="{B8B961B8-BB5A-BC90-EADA-88BDB6E4B5F6}"/>
              </a:ext>
            </a:extLst>
          </p:cNvPr>
          <p:cNvSpPr>
            <a:spLocks noGrp="1"/>
          </p:cNvSpPr>
          <p:nvPr>
            <p:ph idx="1"/>
          </p:nvPr>
        </p:nvSpPr>
        <p:spPr>
          <a:xfrm>
            <a:off x="838200" y="2110071"/>
            <a:ext cx="10515600" cy="4051004"/>
          </a:xfrm>
        </p:spPr>
        <p:txBody>
          <a:bodyPr>
            <a:normAutofit fontScale="25000" lnSpcReduction="20000"/>
          </a:bodyPr>
          <a:lstStyle/>
          <a:p>
            <a:pPr marL="457200" lvl="1" indent="0">
              <a:spcAft>
                <a:spcPts val="600"/>
              </a:spcAft>
              <a:buNone/>
            </a:pPr>
            <a:r>
              <a:rPr lang="en-US" sz="11200" b="1" dirty="0"/>
              <a:t>Community Notifications (Newspaper Ads/Flyers):</a:t>
            </a:r>
          </a:p>
          <a:p>
            <a:pPr lvl="2">
              <a:spcAft>
                <a:spcPts val="600"/>
              </a:spcAft>
            </a:pPr>
            <a:r>
              <a:rPr lang="en-US" sz="9600" dirty="0"/>
              <a:t>Identify the Targeted Population </a:t>
            </a:r>
          </a:p>
          <a:p>
            <a:pPr lvl="2">
              <a:spcAft>
                <a:spcPts val="600"/>
              </a:spcAft>
            </a:pPr>
            <a:r>
              <a:rPr lang="en-US" sz="9600" dirty="0"/>
              <a:t>Publication Name</a:t>
            </a:r>
          </a:p>
          <a:p>
            <a:pPr lvl="2">
              <a:spcAft>
                <a:spcPts val="600"/>
              </a:spcAft>
            </a:pPr>
            <a:r>
              <a:rPr lang="en-US" sz="9600" dirty="0"/>
              <a:t>Date </a:t>
            </a:r>
          </a:p>
          <a:p>
            <a:pPr lvl="2">
              <a:spcAft>
                <a:spcPts val="600"/>
              </a:spcAft>
            </a:pPr>
            <a:r>
              <a:rPr lang="en-US" sz="9600" dirty="0"/>
              <a:t>Development’s Name</a:t>
            </a:r>
          </a:p>
          <a:p>
            <a:pPr lvl="2">
              <a:spcAft>
                <a:spcPts val="600"/>
              </a:spcAft>
            </a:pPr>
            <a:r>
              <a:rPr lang="en-US" sz="9600" dirty="0"/>
              <a:t>Contact Person Info. </a:t>
            </a:r>
            <a:r>
              <a:rPr lang="en-US" sz="8000" i="1" dirty="0"/>
              <a:t>(contact person’s name, phone number, &amp; address) </a:t>
            </a:r>
          </a:p>
          <a:p>
            <a:pPr lvl="2">
              <a:spcAft>
                <a:spcPts val="600"/>
              </a:spcAft>
            </a:pPr>
            <a:r>
              <a:rPr lang="en-US" sz="9600" dirty="0"/>
              <a:t>Circulated in the area of the development and/or frequently visited places by the targeted population</a:t>
            </a:r>
          </a:p>
          <a:p>
            <a:pPr marL="0" indent="0">
              <a:spcAft>
                <a:spcPts val="600"/>
              </a:spcAft>
              <a:buNone/>
            </a:pPr>
            <a:endParaRPr lang="en-US" sz="8000" b="1" dirty="0"/>
          </a:p>
          <a:p>
            <a:endParaRPr lang="en-US" dirty="0"/>
          </a:p>
          <a:p>
            <a:pPr marL="0" indent="0">
              <a:buNone/>
            </a:pPr>
            <a:r>
              <a:rPr lang="en-US" dirty="0"/>
              <a:t> </a:t>
            </a:r>
          </a:p>
        </p:txBody>
      </p:sp>
    </p:spTree>
    <p:extLst>
      <p:ext uri="{BB962C8B-B14F-4D97-AF65-F5344CB8AC3E}">
        <p14:creationId xmlns:p14="http://schemas.microsoft.com/office/powerpoint/2010/main" val="2764069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D5F-664B-EB0D-4095-AE2AAEA5278D}"/>
              </a:ext>
            </a:extLst>
          </p:cNvPr>
          <p:cNvSpPr>
            <a:spLocks noGrp="1"/>
          </p:cNvSpPr>
          <p:nvPr>
            <p:ph type="title"/>
          </p:nvPr>
        </p:nvSpPr>
        <p:spPr/>
        <p:txBody>
          <a:bodyPr/>
          <a:lstStyle/>
          <a:p>
            <a:r>
              <a:rPr lang="en-US" b="1" dirty="0"/>
              <a:t>MARKETING DOCUMENTATION </a:t>
            </a:r>
            <a:r>
              <a:rPr lang="en-US" sz="2800" b="1" dirty="0"/>
              <a:t>cont.</a:t>
            </a:r>
            <a:endParaRPr lang="en-US" dirty="0"/>
          </a:p>
        </p:txBody>
      </p:sp>
      <p:sp>
        <p:nvSpPr>
          <p:cNvPr id="3" name="Content Placeholder 2">
            <a:extLst>
              <a:ext uri="{FF2B5EF4-FFF2-40B4-BE49-F238E27FC236}">
                <a16:creationId xmlns:a16="http://schemas.microsoft.com/office/drawing/2014/main" id="{07223683-4877-0EFF-A1AD-DABCF70AC397}"/>
              </a:ext>
            </a:extLst>
          </p:cNvPr>
          <p:cNvSpPr>
            <a:spLocks noGrp="1"/>
          </p:cNvSpPr>
          <p:nvPr>
            <p:ph idx="1"/>
          </p:nvPr>
        </p:nvSpPr>
        <p:spPr/>
        <p:txBody>
          <a:bodyPr>
            <a:normAutofit/>
          </a:bodyPr>
          <a:lstStyle/>
          <a:p>
            <a:pPr lvl="1">
              <a:spcAft>
                <a:spcPts val="600"/>
              </a:spcAft>
            </a:pPr>
            <a:r>
              <a:rPr lang="en-US" sz="3200" b="1" dirty="0"/>
              <a:t>Waiting List </a:t>
            </a:r>
          </a:p>
          <a:p>
            <a:pPr lvl="1">
              <a:spcAft>
                <a:spcPts val="600"/>
              </a:spcAft>
            </a:pPr>
            <a:r>
              <a:rPr lang="en-US" sz="3200" b="1" dirty="0"/>
              <a:t>Tenant Selection Plan </a:t>
            </a:r>
          </a:p>
          <a:p>
            <a:pPr lvl="1">
              <a:spcAft>
                <a:spcPts val="600"/>
              </a:spcAft>
            </a:pPr>
            <a:r>
              <a:rPr lang="en-US" sz="3200" b="1" dirty="0"/>
              <a:t>Any Rejected Applications </a:t>
            </a:r>
          </a:p>
          <a:p>
            <a:pPr lvl="1">
              <a:spcAft>
                <a:spcPts val="600"/>
              </a:spcAft>
            </a:pPr>
            <a:r>
              <a:rPr lang="en-US" sz="3200" b="1" dirty="0"/>
              <a:t>Special Needs Housing Log </a:t>
            </a:r>
          </a:p>
          <a:p>
            <a:endParaRPr lang="en-US" dirty="0"/>
          </a:p>
        </p:txBody>
      </p:sp>
    </p:spTree>
    <p:extLst>
      <p:ext uri="{BB962C8B-B14F-4D97-AF65-F5344CB8AC3E}">
        <p14:creationId xmlns:p14="http://schemas.microsoft.com/office/powerpoint/2010/main" val="2412244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D3B4-C512-63D7-6D39-E2F1E24B0F12}"/>
              </a:ext>
            </a:extLst>
          </p:cNvPr>
          <p:cNvSpPr>
            <a:spLocks noGrp="1"/>
          </p:cNvSpPr>
          <p:nvPr>
            <p:ph type="title"/>
          </p:nvPr>
        </p:nvSpPr>
        <p:spPr/>
        <p:txBody>
          <a:bodyPr>
            <a:normAutofit/>
          </a:bodyPr>
          <a:lstStyle/>
          <a:p>
            <a:pPr algn="ctr"/>
            <a:r>
              <a:rPr lang="en-US" b="1" dirty="0"/>
              <a:t>Special Needs Housing Log – </a:t>
            </a:r>
            <a:r>
              <a:rPr lang="en-US" sz="2000" b="1" i="1" dirty="0"/>
              <a:t>Rev. 2024</a:t>
            </a:r>
            <a:endParaRPr lang="en-US" b="1" i="1" dirty="0"/>
          </a:p>
        </p:txBody>
      </p:sp>
      <p:pic>
        <p:nvPicPr>
          <p:cNvPr id="5" name="Content Placeholder 4">
            <a:extLst>
              <a:ext uri="{FF2B5EF4-FFF2-40B4-BE49-F238E27FC236}">
                <a16:creationId xmlns:a16="http://schemas.microsoft.com/office/drawing/2014/main" id="{B7A440B3-0C79-44C3-C278-65D6F486BFB9}"/>
              </a:ext>
            </a:extLst>
          </p:cNvPr>
          <p:cNvPicPr>
            <a:picLocks noGrp="1" noChangeAspect="1"/>
          </p:cNvPicPr>
          <p:nvPr>
            <p:ph idx="1"/>
          </p:nvPr>
        </p:nvPicPr>
        <p:blipFill>
          <a:blip r:embed="rId2"/>
          <a:stretch>
            <a:fillRect/>
          </a:stretch>
        </p:blipFill>
        <p:spPr>
          <a:xfrm>
            <a:off x="2450407" y="2204172"/>
            <a:ext cx="3134822" cy="4051300"/>
          </a:xfrm>
        </p:spPr>
      </p:pic>
      <p:pic>
        <p:nvPicPr>
          <p:cNvPr id="7" name="Picture 6">
            <a:extLst>
              <a:ext uri="{FF2B5EF4-FFF2-40B4-BE49-F238E27FC236}">
                <a16:creationId xmlns:a16="http://schemas.microsoft.com/office/drawing/2014/main" id="{4559D10A-C813-068D-10E9-0EE732DC3AF4}"/>
              </a:ext>
            </a:extLst>
          </p:cNvPr>
          <p:cNvPicPr>
            <a:picLocks noChangeAspect="1"/>
          </p:cNvPicPr>
          <p:nvPr/>
        </p:nvPicPr>
        <p:blipFill>
          <a:blip r:embed="rId3"/>
          <a:stretch>
            <a:fillRect/>
          </a:stretch>
        </p:blipFill>
        <p:spPr>
          <a:xfrm>
            <a:off x="5853381" y="2204172"/>
            <a:ext cx="3224748" cy="4051300"/>
          </a:xfrm>
          <a:prstGeom prst="rect">
            <a:avLst/>
          </a:prstGeom>
        </p:spPr>
      </p:pic>
    </p:spTree>
    <p:extLst>
      <p:ext uri="{BB962C8B-B14F-4D97-AF65-F5344CB8AC3E}">
        <p14:creationId xmlns:p14="http://schemas.microsoft.com/office/powerpoint/2010/main" val="3736695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E965-21F2-CB1D-9127-A2FC81B32875}"/>
              </a:ext>
            </a:extLst>
          </p:cNvPr>
          <p:cNvSpPr>
            <a:spLocks noGrp="1"/>
          </p:cNvSpPr>
          <p:nvPr>
            <p:ph type="title"/>
          </p:nvPr>
        </p:nvSpPr>
        <p:spPr/>
        <p:txBody>
          <a:bodyPr>
            <a:normAutofit/>
          </a:bodyPr>
          <a:lstStyle/>
          <a:p>
            <a:r>
              <a:rPr lang="en-US" b="1" dirty="0"/>
              <a:t>Noncompliance: </a:t>
            </a:r>
            <a:br>
              <a:rPr lang="en-US" b="1" dirty="0"/>
            </a:br>
            <a:r>
              <a:rPr lang="en-US" sz="3600" b="1" dirty="0"/>
              <a:t>(Failure to meet Special Needs Set-Aside)</a:t>
            </a:r>
            <a:endParaRPr lang="en-US" b="1" dirty="0"/>
          </a:p>
        </p:txBody>
      </p:sp>
      <p:sp>
        <p:nvSpPr>
          <p:cNvPr id="3" name="Content Placeholder 2">
            <a:extLst>
              <a:ext uri="{FF2B5EF4-FFF2-40B4-BE49-F238E27FC236}">
                <a16:creationId xmlns:a16="http://schemas.microsoft.com/office/drawing/2014/main" id="{AC16640C-2521-23DD-6821-74CDC81E6BF1}"/>
              </a:ext>
            </a:extLst>
          </p:cNvPr>
          <p:cNvSpPr>
            <a:spLocks noGrp="1"/>
          </p:cNvSpPr>
          <p:nvPr>
            <p:ph idx="1"/>
          </p:nvPr>
        </p:nvSpPr>
        <p:spPr>
          <a:xfrm>
            <a:off x="838200" y="2333297"/>
            <a:ext cx="10515600" cy="3894890"/>
          </a:xfrm>
        </p:spPr>
        <p:txBody>
          <a:bodyPr/>
          <a:lstStyle/>
          <a:p>
            <a:pPr lvl="1" algn="just"/>
            <a:r>
              <a:rPr lang="en-US" sz="2800" i="1" u="sng" dirty="0"/>
              <a:t>Not</a:t>
            </a:r>
            <a:r>
              <a:rPr lang="en-US" sz="2800" i="1" dirty="0"/>
              <a:t> an 8823 reportable event; </a:t>
            </a:r>
          </a:p>
          <a:p>
            <a:pPr marL="457200" lvl="1" indent="0" algn="just">
              <a:buNone/>
            </a:pPr>
            <a:endParaRPr lang="en-US" sz="2800" i="1" dirty="0"/>
          </a:p>
          <a:p>
            <a:pPr lvl="1" algn="just"/>
            <a:r>
              <a:rPr lang="en-US" sz="2800" i="1" dirty="0"/>
              <a:t>Serious</a:t>
            </a:r>
            <a:r>
              <a:rPr lang="en-US" sz="2800" b="1" i="1" dirty="0"/>
              <a:t> </a:t>
            </a:r>
            <a:r>
              <a:rPr lang="en-US" sz="2800" b="1" i="1" u="sng" dirty="0"/>
              <a:t>state noncompliance </a:t>
            </a:r>
            <a:r>
              <a:rPr lang="en-US" sz="2800" i="1" dirty="0"/>
              <a:t>event,</a:t>
            </a:r>
            <a:r>
              <a:rPr lang="en-US" sz="2800" b="1" i="1" dirty="0"/>
              <a:t> </a:t>
            </a:r>
            <a:r>
              <a:rPr lang="en-US" sz="2800" i="1" dirty="0"/>
              <a:t>which can lead to program suspension/disbarment. </a:t>
            </a:r>
          </a:p>
          <a:p>
            <a:endParaRPr lang="en-US" dirty="0"/>
          </a:p>
        </p:txBody>
      </p:sp>
    </p:spTree>
    <p:extLst>
      <p:ext uri="{BB962C8B-B14F-4D97-AF65-F5344CB8AC3E}">
        <p14:creationId xmlns:p14="http://schemas.microsoft.com/office/powerpoint/2010/main" val="1717803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C2FB-518E-AA9F-8920-6D82EC6DE8A4}"/>
              </a:ext>
            </a:extLst>
          </p:cNvPr>
          <p:cNvSpPr>
            <a:spLocks noGrp="1"/>
          </p:cNvSpPr>
          <p:nvPr>
            <p:ph type="ctrTitle"/>
          </p:nvPr>
        </p:nvSpPr>
        <p:spPr/>
        <p:txBody>
          <a:bodyPr/>
          <a:lstStyle/>
          <a:p>
            <a:r>
              <a:rPr lang="en-US" dirty="0"/>
              <a:t>Youth </a:t>
            </a:r>
          </a:p>
        </p:txBody>
      </p:sp>
      <p:sp>
        <p:nvSpPr>
          <p:cNvPr id="3" name="Text Placeholder 2">
            <a:extLst>
              <a:ext uri="{FF2B5EF4-FFF2-40B4-BE49-F238E27FC236}">
                <a16:creationId xmlns:a16="http://schemas.microsoft.com/office/drawing/2014/main" id="{BD7EC32D-B00E-790F-F5B6-BC60F0920141}"/>
              </a:ext>
            </a:extLst>
          </p:cNvPr>
          <p:cNvSpPr>
            <a:spLocks noGrp="1"/>
          </p:cNvSpPr>
          <p:nvPr>
            <p:ph type="subTitle" idx="1"/>
          </p:nvPr>
        </p:nvSpPr>
        <p:spPr/>
        <p:txBody>
          <a:bodyPr/>
          <a:lstStyle/>
          <a:p>
            <a:r>
              <a:rPr lang="en-US" dirty="0"/>
              <a:t>Will be discussed in detail at our next session </a:t>
            </a:r>
          </a:p>
        </p:txBody>
      </p:sp>
    </p:spTree>
    <p:extLst>
      <p:ext uri="{BB962C8B-B14F-4D97-AF65-F5344CB8AC3E}">
        <p14:creationId xmlns:p14="http://schemas.microsoft.com/office/powerpoint/2010/main" val="1494778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9F256-D55D-943B-B982-D69E2DE3EAB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Questions</a:t>
            </a:r>
          </a:p>
        </p:txBody>
      </p:sp>
      <p:pic>
        <p:nvPicPr>
          <p:cNvPr id="10" name="Content Placeholder 9" descr="Questions with solid fill">
            <a:extLst>
              <a:ext uri="{FF2B5EF4-FFF2-40B4-BE49-F238E27FC236}">
                <a16:creationId xmlns:a16="http://schemas.microsoft.com/office/drawing/2014/main" id="{57015361-E028-1CCF-282D-060E8B039950}"/>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67206" y="961812"/>
            <a:ext cx="4930987" cy="4930987"/>
          </a:xfrm>
          <a:prstGeom prst="rect">
            <a:avLst/>
          </a:prstGeom>
        </p:spPr>
      </p:pic>
    </p:spTree>
    <p:extLst>
      <p:ext uri="{BB962C8B-B14F-4D97-AF65-F5344CB8AC3E}">
        <p14:creationId xmlns:p14="http://schemas.microsoft.com/office/powerpoint/2010/main" val="1645169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26E7-E534-2C4E-9D4E-A7BC4C76EAF0}"/>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id="{6045A8D3-3AA8-80AF-17EB-19F527A05BF9}"/>
              </a:ext>
            </a:extLst>
          </p:cNvPr>
          <p:cNvSpPr>
            <a:spLocks noGrp="1"/>
          </p:cNvSpPr>
          <p:nvPr>
            <p:ph idx="1"/>
          </p:nvPr>
        </p:nvSpPr>
        <p:spPr/>
        <p:txBody>
          <a:bodyPr/>
          <a:lstStyle/>
          <a:p>
            <a:r>
              <a:rPr lang="en-US" dirty="0"/>
              <a:t>MHC</a:t>
            </a:r>
          </a:p>
          <a:p>
            <a:pPr lvl="1"/>
            <a:r>
              <a:rPr lang="en-US" dirty="0"/>
              <a:t>Brandon Morey: </a:t>
            </a:r>
            <a:r>
              <a:rPr lang="en-US" dirty="0">
                <a:hlinkClick r:id="rId2"/>
              </a:rPr>
              <a:t>brandon.morey@mshc.com</a:t>
            </a:r>
            <a:endParaRPr lang="en-US" dirty="0"/>
          </a:p>
          <a:p>
            <a:pPr lvl="1"/>
            <a:r>
              <a:rPr lang="en-US" dirty="0"/>
              <a:t>Apiphany Smith: </a:t>
            </a:r>
            <a:r>
              <a:rPr lang="en-US" dirty="0">
                <a:hlinkClick r:id="rId3"/>
              </a:rPr>
              <a:t>apiphany.smith@mshc.com</a:t>
            </a:r>
            <a:endParaRPr lang="en-US" dirty="0"/>
          </a:p>
          <a:p>
            <a:pPr lvl="1"/>
            <a:r>
              <a:rPr lang="en-US" dirty="0"/>
              <a:t>Tamara Stewart: </a:t>
            </a:r>
            <a:r>
              <a:rPr lang="en-US" dirty="0">
                <a:hlinkClick r:id="rId4"/>
              </a:rPr>
              <a:t>tamara.stewart@mshc.com</a:t>
            </a:r>
            <a:endParaRPr lang="en-US" dirty="0"/>
          </a:p>
          <a:p>
            <a:r>
              <a:rPr lang="en-US" dirty="0"/>
              <a:t>ODHC</a:t>
            </a:r>
          </a:p>
          <a:p>
            <a:pPr lvl="1"/>
            <a:r>
              <a:rPr lang="en-US" dirty="0"/>
              <a:t>Dr. Dena Wittmann: </a:t>
            </a:r>
            <a:r>
              <a:rPr lang="en-US" dirty="0">
                <a:hlinkClick r:id="rId5"/>
              </a:rPr>
              <a:t>dwittmann@opendoorshc.org</a:t>
            </a:r>
            <a:r>
              <a:rPr lang="en-US" dirty="0"/>
              <a:t> </a:t>
            </a:r>
          </a:p>
          <a:p>
            <a:endParaRPr lang="en-US" dirty="0"/>
          </a:p>
        </p:txBody>
      </p:sp>
    </p:spTree>
    <p:extLst>
      <p:ext uri="{BB962C8B-B14F-4D97-AF65-F5344CB8AC3E}">
        <p14:creationId xmlns:p14="http://schemas.microsoft.com/office/powerpoint/2010/main" val="3765405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4873" y="175491"/>
            <a:ext cx="11203709" cy="607752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12E20-790B-2006-A2DE-38660B8179A9}"/>
              </a:ext>
            </a:extLst>
          </p:cNvPr>
          <p:cNvSpPr>
            <a:spLocks noGrp="1"/>
          </p:cNvSpPr>
          <p:nvPr>
            <p:ph type="ctrTitle"/>
          </p:nvPr>
        </p:nvSpPr>
        <p:spPr/>
        <p:txBody>
          <a:bodyPr/>
          <a:lstStyle/>
          <a:p>
            <a:r>
              <a:rPr lang="en-US" dirty="0"/>
              <a:t>Reaching the population </a:t>
            </a:r>
          </a:p>
        </p:txBody>
      </p:sp>
    </p:spTree>
    <p:extLst>
      <p:ext uri="{BB962C8B-B14F-4D97-AF65-F5344CB8AC3E}">
        <p14:creationId xmlns:p14="http://schemas.microsoft.com/office/powerpoint/2010/main" val="271316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8007" y="4250481"/>
            <a:ext cx="7772400" cy="1264438"/>
          </a:xfrm>
          <a:scene3d>
            <a:camera prst="orthographicFront"/>
            <a:lightRig rig="threePt" dir="t"/>
          </a:scene3d>
          <a:sp3d>
            <a:bevelT w="165100" prst="coolSlant"/>
          </a:sp3d>
        </p:spPr>
        <p:txBody>
          <a:bodyPr>
            <a:normAutofit fontScale="90000"/>
          </a:bodyPr>
          <a:lstStyle/>
          <a:p>
            <a:r>
              <a:rPr lang="en-US" sz="3200" dirty="0"/>
              <a:t>MAOI and CHOICE </a:t>
            </a:r>
            <a:br>
              <a:rPr lang="en-US" sz="3200" dirty="0"/>
            </a:br>
            <a:r>
              <a:rPr lang="en-US" sz="3100" i="1" dirty="0"/>
              <a:t>Creating Housing Opportunities in Communities for Everyone</a:t>
            </a:r>
          </a:p>
        </p:txBody>
      </p:sp>
      <p:sp>
        <p:nvSpPr>
          <p:cNvPr id="7" name="Slide Number Placeholder 6"/>
          <p:cNvSpPr>
            <a:spLocks noGrp="1"/>
          </p:cNvSpPr>
          <p:nvPr>
            <p:ph type="sldNum" sz="quarter" idx="12"/>
          </p:nvPr>
        </p:nvSpPr>
        <p:spPr>
          <a:xfrm>
            <a:off x="8610600" y="6356350"/>
            <a:ext cx="20887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608FC8-DCEF-42F8-9173-0E50C0A7D663}"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panose="020B0604020202020204" pitchFamily="34" charset="0"/>
            </a:endParaRPr>
          </a:p>
        </p:txBody>
      </p:sp>
      <p:pic>
        <p:nvPicPr>
          <p:cNvPr id="8" name="Picture 7" descr="Logo&#10;&#10;Description automatically generated with low confidence">
            <a:extLst>
              <a:ext uri="{FF2B5EF4-FFF2-40B4-BE49-F238E27FC236}">
                <a16:creationId xmlns:a16="http://schemas.microsoft.com/office/drawing/2014/main" id="{A0C804F4-C69E-4B54-ADF3-152D15087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182" y="1887673"/>
            <a:ext cx="4643439" cy="1947249"/>
          </a:xfrm>
          <a:prstGeom prst="rect">
            <a:avLst/>
          </a:prstGeom>
        </p:spPr>
      </p:pic>
    </p:spTree>
    <p:extLst>
      <p:ext uri="{BB962C8B-B14F-4D97-AF65-F5344CB8AC3E}">
        <p14:creationId xmlns:p14="http://schemas.microsoft.com/office/powerpoint/2010/main" val="2865428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65D329-A308-4466-BFBE-1DB8DAF0A2BA}"/>
              </a:ext>
            </a:extLst>
          </p:cNvPr>
          <p:cNvSpPr>
            <a:spLocks noGrp="1"/>
          </p:cNvSpPr>
          <p:nvPr>
            <p:ph idx="1"/>
          </p:nvPr>
        </p:nvSpPr>
        <p:spPr>
          <a:xfrm>
            <a:off x="1059679" y="1502042"/>
            <a:ext cx="10109674" cy="4990833"/>
          </a:xfrm>
        </p:spPr>
        <p:txBody>
          <a:bodyPr>
            <a:normAutofit/>
          </a:bodyPr>
          <a:lstStyle/>
          <a:p>
            <a:r>
              <a:rPr lang="en-US" dirty="0"/>
              <a:t>CHOICE:  A bridge to rental subsidy for persons who are unstably housed and diagnosed with Serious Mental Illness (SMI)</a:t>
            </a:r>
          </a:p>
          <a:p>
            <a:pPr lvl="1"/>
            <a:r>
              <a:rPr lang="en-US" dirty="0"/>
              <a:t>It provides permanent supportive housing to individuals with disabilities as a community-based alternative to hospitals, nursing facilities and other segregated settings. </a:t>
            </a:r>
          </a:p>
          <a:p>
            <a:r>
              <a:rPr lang="en-US" dirty="0"/>
              <a:t>CHOICE is a partnership between Mississippi Department of Mental Health and Mississippi Home Corp </a:t>
            </a:r>
          </a:p>
          <a:p>
            <a:r>
              <a:rPr lang="en-US" dirty="0"/>
              <a:t>CHOICE is targeted to individuals discharged from State Hospitals and CSUS and those referred by Community Mental Health Centers who meet the criteria for CHOICE housing vouchers.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C181082-C420-484C-80B6-41CA5774867C}"/>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865974-8C31-4664-A7DF-FB03AF0CB5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9D9AEA93-EAB1-4B37-813D-F61E6F207310}"/>
              </a:ext>
            </a:extLst>
          </p:cNvPr>
          <p:cNvSpPr>
            <a:spLocks noGrp="1"/>
          </p:cNvSpPr>
          <p:nvPr>
            <p:ph type="title"/>
          </p:nvPr>
        </p:nvSpPr>
        <p:spPr>
          <a:xfrm>
            <a:off x="451654" y="588861"/>
            <a:ext cx="10425869" cy="1136916"/>
          </a:xfrm>
        </p:spPr>
        <p:txBody>
          <a:bodyPr>
            <a:normAutofit/>
          </a:bodyPr>
          <a:lstStyle/>
          <a:p>
            <a:r>
              <a:rPr lang="en-US" dirty="0"/>
              <a:t>What is </a:t>
            </a:r>
          </a:p>
        </p:txBody>
      </p:sp>
      <p:pic>
        <p:nvPicPr>
          <p:cNvPr id="9" name="Picture 8" descr="Logo&#10;&#10;Description automatically generated with low confidence">
            <a:extLst>
              <a:ext uri="{FF2B5EF4-FFF2-40B4-BE49-F238E27FC236}">
                <a16:creationId xmlns:a16="http://schemas.microsoft.com/office/drawing/2014/main" id="{89133C5A-B92C-492F-B7A3-A193F7166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691" y="623586"/>
            <a:ext cx="2094780" cy="878456"/>
          </a:xfrm>
          <a:prstGeom prst="rect">
            <a:avLst/>
          </a:prstGeom>
        </p:spPr>
      </p:pic>
    </p:spTree>
    <p:extLst>
      <p:ext uri="{BB962C8B-B14F-4D97-AF65-F5344CB8AC3E}">
        <p14:creationId xmlns:p14="http://schemas.microsoft.com/office/powerpoint/2010/main" val="21366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7FFC6-D406-410E-A2CA-58A109375CEA}"/>
              </a:ext>
            </a:extLst>
          </p:cNvPr>
          <p:cNvSpPr>
            <a:spLocks noGrp="1"/>
          </p:cNvSpPr>
          <p:nvPr>
            <p:ph type="title"/>
          </p:nvPr>
        </p:nvSpPr>
        <p:spPr/>
        <p:txBody>
          <a:bodyPr/>
          <a:lstStyle/>
          <a:p>
            <a:r>
              <a:rPr lang="en-US" dirty="0"/>
              <a:t>House Bill 1563</a:t>
            </a:r>
          </a:p>
        </p:txBody>
      </p:sp>
      <p:sp>
        <p:nvSpPr>
          <p:cNvPr id="3" name="Content Placeholder 2">
            <a:extLst>
              <a:ext uri="{FF2B5EF4-FFF2-40B4-BE49-F238E27FC236}">
                <a16:creationId xmlns:a16="http://schemas.microsoft.com/office/drawing/2014/main" id="{AA1CDB12-9FBD-4F46-B763-5DC93D3128BD}"/>
              </a:ext>
            </a:extLst>
          </p:cNvPr>
          <p:cNvSpPr>
            <a:spLocks noGrp="1"/>
          </p:cNvSpPr>
          <p:nvPr>
            <p:ph idx="1"/>
          </p:nvPr>
        </p:nvSpPr>
        <p:spPr>
          <a:xfrm>
            <a:off x="838200" y="1900453"/>
            <a:ext cx="10515600" cy="3885755"/>
          </a:xfrm>
        </p:spPr>
        <p:txBody>
          <a:bodyPr>
            <a:normAutofit lnSpcReduction="10000"/>
          </a:bodyPr>
          <a:lstStyle/>
          <a:p>
            <a:pPr marL="0" indent="0">
              <a:buNone/>
            </a:pPr>
            <a:r>
              <a:rPr lang="en-US" dirty="0"/>
              <a:t>Passed in 2015</a:t>
            </a:r>
          </a:p>
          <a:p>
            <a:pPr marL="0" indent="0">
              <a:buNone/>
            </a:pPr>
            <a:r>
              <a:rPr lang="en-US" sz="3600" dirty="0"/>
              <a:t>Funds were appropriated to target:</a:t>
            </a:r>
          </a:p>
          <a:p>
            <a:pPr marL="0" indent="0" algn="ctr">
              <a:buNone/>
            </a:pPr>
            <a:r>
              <a:rPr lang="en-US" sz="3600" dirty="0"/>
              <a:t> </a:t>
            </a:r>
          </a:p>
          <a:p>
            <a:pPr marL="0" indent="0" algn="ctr">
              <a:buNone/>
            </a:pPr>
            <a:r>
              <a:rPr lang="en-US" sz="3600" dirty="0"/>
              <a:t>Individuals with </a:t>
            </a:r>
            <a:r>
              <a:rPr lang="en-US" sz="3600" b="1" dirty="0"/>
              <a:t>Disabilities (Mental)  </a:t>
            </a:r>
          </a:p>
          <a:p>
            <a:pPr marL="0" indent="0" algn="ctr">
              <a:buNone/>
            </a:pPr>
            <a:r>
              <a:rPr lang="en-US" sz="3600" b="1" dirty="0">
                <a:latin typeface="Arial Black" panose="020B0A04020102020204" pitchFamily="34" charset="0"/>
              </a:rPr>
              <a:t>OR </a:t>
            </a:r>
          </a:p>
          <a:p>
            <a:pPr marL="0" indent="0" algn="ctr">
              <a:buNone/>
            </a:pPr>
            <a:r>
              <a:rPr lang="en-US" sz="3600" dirty="0"/>
              <a:t>Individuals with </a:t>
            </a:r>
            <a:r>
              <a:rPr lang="en-US" sz="3600" b="1" dirty="0"/>
              <a:t>Serious Mental Illnesses</a:t>
            </a:r>
          </a:p>
          <a:p>
            <a:pPr marL="0" indent="0" algn="ctr">
              <a:buNone/>
            </a:pPr>
            <a:r>
              <a:rPr lang="en-US" sz="3600" b="1" dirty="0">
                <a:latin typeface="Arial Black" panose="020B0A04020102020204" pitchFamily="34" charset="0"/>
              </a:rPr>
              <a:t> </a:t>
            </a:r>
            <a:endParaRPr lang="en-US" sz="3600" b="1" u="sng" dirty="0">
              <a:solidFill>
                <a:schemeClr val="accent1">
                  <a:lumMod val="50000"/>
                </a:schemeClr>
              </a:solidFill>
              <a:latin typeface="Arial Black" panose="020B0A04020102020204" pitchFamily="34" charset="0"/>
            </a:endParaRPr>
          </a:p>
          <a:p>
            <a:pPr marL="0" indent="0">
              <a:buNone/>
            </a:pPr>
            <a:endParaRPr lang="en-US" u="sng" dirty="0">
              <a:solidFill>
                <a:schemeClr val="accent1">
                  <a:lumMod val="50000"/>
                </a:schemeClr>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6707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par>
                          <p:cTn id="23" fill="hold">
                            <p:stCondLst>
                              <p:cond delay="500"/>
                            </p:stCondLst>
                            <p:childTnLst>
                              <p:par>
                                <p:cTn id="24" presetID="26" presetClass="emph" presetSubtype="0" repeatCount="indefinite" fill="hold" nodeType="afterEffect">
                                  <p:stCondLst>
                                    <p:cond delay="0"/>
                                  </p:stCondLst>
                                  <p:childTnLst>
                                    <p:animEffect transition="out" filter="fade">
                                      <p:cBhvr>
                                        <p:cTn id="25" dur="1000" tmFilter="0, 0; .2, .5; .8, .5; 1, 0"/>
                                        <p:tgtEl>
                                          <p:spTgt spid="3">
                                            <p:txEl>
                                              <p:pRg st="4" end="4"/>
                                            </p:txEl>
                                          </p:spTgt>
                                        </p:tgtEl>
                                      </p:cBhvr>
                                    </p:animEffect>
                                    <p:animScale>
                                      <p:cBhvr>
                                        <p:cTn id="26" dur="50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8CD2E-F8EC-49F8-8250-B03B64D7888A}"/>
              </a:ext>
            </a:extLst>
          </p:cNvPr>
          <p:cNvSpPr>
            <a:spLocks noGrp="1"/>
          </p:cNvSpPr>
          <p:nvPr>
            <p:ph type="title"/>
          </p:nvPr>
        </p:nvSpPr>
        <p:spPr>
          <a:xfrm>
            <a:off x="697089" y="738428"/>
            <a:ext cx="10515600" cy="1009934"/>
          </a:xfrm>
        </p:spPr>
        <p:txBody>
          <a:bodyPr/>
          <a:lstStyle/>
          <a:p>
            <a:r>
              <a:rPr lang="en-US" dirty="0"/>
              <a:t>House Bill 1563, Section 4 (1)</a:t>
            </a:r>
          </a:p>
        </p:txBody>
      </p:sp>
      <p:sp>
        <p:nvSpPr>
          <p:cNvPr id="3" name="Content Placeholder 2">
            <a:extLst>
              <a:ext uri="{FF2B5EF4-FFF2-40B4-BE49-F238E27FC236}">
                <a16:creationId xmlns:a16="http://schemas.microsoft.com/office/drawing/2014/main" id="{36D738D8-B23B-4FFF-993C-58503931F567}"/>
              </a:ext>
            </a:extLst>
          </p:cNvPr>
          <p:cNvSpPr>
            <a:spLocks noGrp="1"/>
          </p:cNvSpPr>
          <p:nvPr>
            <p:ph idx="1"/>
          </p:nvPr>
        </p:nvSpPr>
        <p:spPr>
          <a:xfrm>
            <a:off x="838200" y="1603038"/>
            <a:ext cx="10515600" cy="4487327"/>
          </a:xfrm>
        </p:spPr>
        <p:txBody>
          <a:bodyPr>
            <a:normAutofit/>
          </a:bodyPr>
          <a:lstStyle/>
          <a:p>
            <a:pPr marL="457200" lvl="1" indent="0">
              <a:buNone/>
            </a:pPr>
            <a:endParaRPr lang="en-US" b="1" u="sng" dirty="0"/>
          </a:p>
          <a:p>
            <a:pPr marL="457200" lvl="1" indent="0">
              <a:buNone/>
            </a:pPr>
            <a:endParaRPr lang="en-US" b="1" dirty="0"/>
          </a:p>
        </p:txBody>
      </p:sp>
      <p:sp>
        <p:nvSpPr>
          <p:cNvPr id="4" name="Rectangle 3">
            <a:extLst>
              <a:ext uri="{FF2B5EF4-FFF2-40B4-BE49-F238E27FC236}">
                <a16:creationId xmlns:a16="http://schemas.microsoft.com/office/drawing/2014/main" id="{8B650CAE-7A01-4E14-9464-798939412FF6}"/>
              </a:ext>
            </a:extLst>
          </p:cNvPr>
          <p:cNvSpPr/>
          <p:nvPr/>
        </p:nvSpPr>
        <p:spPr>
          <a:xfrm>
            <a:off x="1016000" y="1658047"/>
            <a:ext cx="4133763" cy="584775"/>
          </a:xfrm>
          <a:prstGeom prst="rect">
            <a:avLst/>
          </a:prstGeom>
          <a:noFill/>
        </p:spPr>
        <p:txBody>
          <a:bodyPr wrap="square" lIns="91440" tIns="45720" rIns="91440" bIns="45720">
            <a:spAutoFit/>
          </a:bodyPr>
          <a:lstStyle/>
          <a:p>
            <a:pPr algn="ctr"/>
            <a:r>
              <a:rPr lang="en-US" sz="3200" b="1" cap="none" spc="0" dirty="0">
                <a:ln w="13462">
                  <a:solidFill>
                    <a:schemeClr val="bg1"/>
                  </a:solidFill>
                  <a:prstDash val="solid"/>
                </a:ln>
                <a:solidFill>
                  <a:srgbClr val="C00000"/>
                </a:solidFill>
                <a:effectLst>
                  <a:outerShdw dist="38100" dir="2700000" algn="bl" rotWithShape="0">
                    <a:schemeClr val="accent5"/>
                  </a:outerShdw>
                </a:effectLst>
              </a:rPr>
              <a:t>Mentally Disabled</a:t>
            </a:r>
            <a:endParaRPr lang="en-US" sz="4000" b="1" cap="none" spc="0" dirty="0">
              <a:ln w="13462">
                <a:solidFill>
                  <a:schemeClr val="bg1"/>
                </a:solidFill>
                <a:prstDash val="solid"/>
              </a:ln>
              <a:solidFill>
                <a:srgbClr val="C00000"/>
              </a:solidFill>
              <a:effectLst>
                <a:outerShdw dist="38100" dir="2700000" algn="bl" rotWithShape="0">
                  <a:schemeClr val="accent5"/>
                </a:outerShdw>
              </a:effectLst>
            </a:endParaRPr>
          </a:p>
        </p:txBody>
      </p:sp>
      <p:sp>
        <p:nvSpPr>
          <p:cNvPr id="5" name="Rectangle 4">
            <a:extLst>
              <a:ext uri="{FF2B5EF4-FFF2-40B4-BE49-F238E27FC236}">
                <a16:creationId xmlns:a16="http://schemas.microsoft.com/office/drawing/2014/main" id="{FE2CC99B-333C-4FCA-B798-05A19FD1FB50}"/>
              </a:ext>
            </a:extLst>
          </p:cNvPr>
          <p:cNvSpPr/>
          <p:nvPr/>
        </p:nvSpPr>
        <p:spPr>
          <a:xfrm>
            <a:off x="5600228" y="1638319"/>
            <a:ext cx="4499362" cy="584775"/>
          </a:xfrm>
          <a:prstGeom prst="rect">
            <a:avLst/>
          </a:prstGeom>
          <a:noFill/>
        </p:spPr>
        <p:txBody>
          <a:bodyPr wrap="square" lIns="91440" tIns="45720" rIns="91440" bIns="45720">
            <a:spAutoFit/>
          </a:bodyPr>
          <a:lstStyle/>
          <a:p>
            <a:pPr algn="ctr"/>
            <a:r>
              <a:rPr lang="en-US" sz="3200" b="1" cap="none" spc="0" dirty="0">
                <a:ln w="13462">
                  <a:solidFill>
                    <a:schemeClr val="bg1"/>
                  </a:solidFill>
                  <a:prstDash val="solid"/>
                </a:ln>
                <a:solidFill>
                  <a:srgbClr val="002060"/>
                </a:solidFill>
                <a:effectLst>
                  <a:outerShdw dist="38100" dir="2700000" algn="bl" rotWithShape="0">
                    <a:schemeClr val="accent5"/>
                  </a:outerShdw>
                </a:effectLst>
              </a:rPr>
              <a:t>Serious Mental Illness</a:t>
            </a:r>
          </a:p>
        </p:txBody>
      </p:sp>
      <p:pic>
        <p:nvPicPr>
          <p:cNvPr id="7" name="Picture 6" descr="A sign on a building&#10;&#10;Description automatically generated with low confidence">
            <a:extLst>
              <a:ext uri="{FF2B5EF4-FFF2-40B4-BE49-F238E27FC236}">
                <a16:creationId xmlns:a16="http://schemas.microsoft.com/office/drawing/2014/main" id="{E188007B-92A2-44E5-A5D6-8C8DED867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55" y="3764502"/>
            <a:ext cx="1913089" cy="1372642"/>
          </a:xfrm>
          <a:prstGeom prst="rect">
            <a:avLst/>
          </a:prstGeom>
          <a:ln>
            <a:noFill/>
          </a:ln>
          <a:effectLst>
            <a:reflection blurRad="12700" stA="30000" endPos="30000" dist="5000" dir="5400000" sy="-100000" algn="bl" rotWithShape="0"/>
          </a:effectLst>
          <a:scene3d>
            <a:camera prst="perspectiveContrastingRightFacing"/>
            <a:lightRig rig="threePt" dir="t">
              <a:rot lat="0" lon="0" rev="2700000"/>
            </a:lightRig>
          </a:scene3d>
          <a:sp3d>
            <a:bevelT w="63500" h="50800"/>
          </a:sp3d>
        </p:spPr>
      </p:pic>
      <p:pic>
        <p:nvPicPr>
          <p:cNvPr id="8" name="Picture 7">
            <a:extLst>
              <a:ext uri="{FF2B5EF4-FFF2-40B4-BE49-F238E27FC236}">
                <a16:creationId xmlns:a16="http://schemas.microsoft.com/office/drawing/2014/main" id="{17368FC1-8066-4232-B65E-B5D920F27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583" y="3605011"/>
            <a:ext cx="2223406" cy="1462877"/>
          </a:xfrm>
          <a:prstGeom prst="rect">
            <a:avLst/>
          </a:prstGeom>
          <a:ln>
            <a:noFill/>
          </a:ln>
          <a:effectLst>
            <a:reflection blurRad="12700" stA="30000" endPos="30000" dist="5000" dir="5400000" sy="-100000" algn="bl" rotWithShape="0"/>
          </a:effectLst>
          <a:scene3d>
            <a:camera prst="perspectiveContrastingRightFacing"/>
            <a:lightRig rig="threePt" dir="t">
              <a:rot lat="0" lon="0" rev="2700000"/>
            </a:lightRig>
          </a:scene3d>
          <a:sp3d>
            <a:bevelT w="63500" h="50800"/>
          </a:sp3d>
        </p:spPr>
      </p:pic>
      <p:pic>
        <p:nvPicPr>
          <p:cNvPr id="10" name="Picture 9" descr="A picture containing indoor, wall, floor, person&#10;&#10;Description automatically generated">
            <a:extLst>
              <a:ext uri="{FF2B5EF4-FFF2-40B4-BE49-F238E27FC236}">
                <a16:creationId xmlns:a16="http://schemas.microsoft.com/office/drawing/2014/main" id="{22DD0FE2-2432-40FB-84C5-284215F01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658" y="4461937"/>
            <a:ext cx="2289227" cy="1372642"/>
          </a:xfrm>
          <a:prstGeom prst="rect">
            <a:avLst/>
          </a:prstGeom>
          <a:ln>
            <a:noFill/>
          </a:ln>
          <a:effectLst>
            <a:reflection blurRad="12700" stA="30000" endPos="30000" dist="5000" dir="5400000" sy="-100000" algn="bl" rotWithShape="0"/>
          </a:effectLst>
          <a:scene3d>
            <a:camera prst="perspectiveContrastingRightFacing"/>
            <a:lightRig rig="threePt" dir="t">
              <a:rot lat="0" lon="0" rev="2700000"/>
            </a:lightRig>
          </a:scene3d>
          <a:sp3d>
            <a:bevelT w="63500" h="50800"/>
          </a:sp3d>
        </p:spPr>
      </p:pic>
      <p:sp>
        <p:nvSpPr>
          <p:cNvPr id="11" name="Rectangle 10">
            <a:extLst>
              <a:ext uri="{FF2B5EF4-FFF2-40B4-BE49-F238E27FC236}">
                <a16:creationId xmlns:a16="http://schemas.microsoft.com/office/drawing/2014/main" id="{FE8AEB7D-3E5D-4F38-B17B-28C56C0F00F0}"/>
              </a:ext>
            </a:extLst>
          </p:cNvPr>
          <p:cNvSpPr/>
          <p:nvPr/>
        </p:nvSpPr>
        <p:spPr>
          <a:xfrm>
            <a:off x="1936107" y="3376431"/>
            <a:ext cx="872225" cy="307777"/>
          </a:xfrm>
          <a:prstGeom prst="rect">
            <a:avLst/>
          </a:prstGeom>
          <a:noFill/>
        </p:spPr>
        <p:txBody>
          <a:bodyPr wrap="none" lIns="91440" tIns="45720" rIns="91440" bIns="45720">
            <a:spAutoFit/>
          </a:bodyPr>
          <a:lstStyle/>
          <a:p>
            <a:pPr algn="ctr"/>
            <a:r>
              <a:rPr lang="en-US" sz="1200" b="0" cap="none" spc="0" dirty="0">
                <a:ln w="0"/>
                <a:solidFill>
                  <a:schemeClr val="accent6">
                    <a:lumMod val="50000"/>
                  </a:schemeClr>
                </a:solidFill>
                <a:effectLst>
                  <a:outerShdw blurRad="38100" dist="19050" dir="2700000" algn="tl" rotWithShape="0">
                    <a:schemeClr val="dk1">
                      <a:alpha val="40000"/>
                    </a:schemeClr>
                  </a:outerShdw>
                </a:effectLst>
              </a:rPr>
              <a:t>Category</a:t>
            </a:r>
            <a:r>
              <a:rPr lang="en-US" sz="1400" b="0" cap="none" spc="0" dirty="0">
                <a:ln w="0"/>
                <a:solidFill>
                  <a:schemeClr val="accent6">
                    <a:lumMod val="50000"/>
                  </a:schemeClr>
                </a:solidFill>
                <a:effectLst>
                  <a:outerShdw blurRad="38100" dist="19050" dir="2700000" algn="tl" rotWithShape="0">
                    <a:schemeClr val="dk1">
                      <a:alpha val="40000"/>
                    </a:schemeClr>
                  </a:outerShdw>
                </a:effectLst>
              </a:rPr>
              <a:t> </a:t>
            </a:r>
            <a:r>
              <a:rPr lang="en-US" sz="1400" b="1" cap="none" spc="0" dirty="0">
                <a:ln w="0"/>
                <a:solidFill>
                  <a:schemeClr val="accent6">
                    <a:lumMod val="50000"/>
                  </a:schemeClr>
                </a:solidFill>
                <a:effectLst>
                  <a:outerShdw blurRad="38100" dist="19050" dir="2700000" algn="tl" rotWithShape="0">
                    <a:schemeClr val="dk1">
                      <a:alpha val="40000"/>
                    </a:schemeClr>
                  </a:outerShdw>
                </a:effectLst>
              </a:rPr>
              <a:t>1</a:t>
            </a:r>
          </a:p>
        </p:txBody>
      </p:sp>
      <p:sp>
        <p:nvSpPr>
          <p:cNvPr id="12" name="Rectangle 11">
            <a:extLst>
              <a:ext uri="{FF2B5EF4-FFF2-40B4-BE49-F238E27FC236}">
                <a16:creationId xmlns:a16="http://schemas.microsoft.com/office/drawing/2014/main" id="{DF693779-2E83-463B-843E-A1D318980341}"/>
              </a:ext>
            </a:extLst>
          </p:cNvPr>
          <p:cNvSpPr/>
          <p:nvPr/>
        </p:nvSpPr>
        <p:spPr>
          <a:xfrm>
            <a:off x="5518777" y="3363513"/>
            <a:ext cx="872225" cy="307777"/>
          </a:xfrm>
          <a:prstGeom prst="rect">
            <a:avLst/>
          </a:prstGeom>
          <a:noFill/>
        </p:spPr>
        <p:txBody>
          <a:bodyPr wrap="none" lIns="91440" tIns="45720" rIns="91440" bIns="45720">
            <a:spAutoFit/>
          </a:bodyPr>
          <a:lstStyle/>
          <a:p>
            <a:pPr algn="ctr"/>
            <a:r>
              <a:rPr lang="en-US" sz="1200" b="0" cap="none" spc="0" dirty="0">
                <a:ln w="0"/>
                <a:solidFill>
                  <a:schemeClr val="accent6">
                    <a:lumMod val="50000"/>
                  </a:schemeClr>
                </a:solidFill>
                <a:effectLst>
                  <a:outerShdw blurRad="38100" dist="19050" dir="2700000" algn="tl" rotWithShape="0">
                    <a:schemeClr val="dk1">
                      <a:alpha val="40000"/>
                    </a:schemeClr>
                  </a:outerShdw>
                </a:effectLst>
              </a:rPr>
              <a:t>Category</a:t>
            </a:r>
            <a:r>
              <a:rPr lang="en-US" sz="1400" b="0" cap="none" spc="0" dirty="0">
                <a:ln w="0"/>
                <a:solidFill>
                  <a:schemeClr val="accent6">
                    <a:lumMod val="50000"/>
                  </a:schemeClr>
                </a:solidFill>
                <a:effectLst>
                  <a:outerShdw blurRad="38100" dist="19050" dir="2700000" algn="tl" rotWithShape="0">
                    <a:schemeClr val="dk1">
                      <a:alpha val="40000"/>
                    </a:schemeClr>
                  </a:outerShdw>
                </a:effectLst>
              </a:rPr>
              <a:t> </a:t>
            </a:r>
            <a:r>
              <a:rPr lang="en-US" sz="1400" b="1" dirty="0">
                <a:ln w="0"/>
                <a:solidFill>
                  <a:schemeClr val="accent6">
                    <a:lumMod val="50000"/>
                  </a:schemeClr>
                </a:solidFill>
                <a:effectLst>
                  <a:outerShdw blurRad="38100" dist="19050" dir="2700000" algn="tl" rotWithShape="0">
                    <a:schemeClr val="dk1">
                      <a:alpha val="40000"/>
                    </a:schemeClr>
                  </a:outerShdw>
                </a:effectLst>
              </a:rPr>
              <a:t>2</a:t>
            </a:r>
            <a:endParaRPr lang="en-US" sz="1400" b="1" cap="none" spc="0" dirty="0">
              <a:ln w="0"/>
              <a:solidFill>
                <a:schemeClr val="accent6">
                  <a:lumMod val="50000"/>
                </a:schemeClr>
              </a:solidFill>
              <a:effectLst>
                <a:outerShdw blurRad="38100" dist="19050" dir="2700000" algn="tl" rotWithShape="0">
                  <a:schemeClr val="dk1">
                    <a:alpha val="40000"/>
                  </a:schemeClr>
                </a:outerShdw>
              </a:effectLst>
            </a:endParaRPr>
          </a:p>
        </p:txBody>
      </p:sp>
      <p:pic>
        <p:nvPicPr>
          <p:cNvPr id="13" name="Picture 12" descr="A sign on a building&#10;&#10;Description automatically generated with low confidence">
            <a:extLst>
              <a:ext uri="{FF2B5EF4-FFF2-40B4-BE49-F238E27FC236}">
                <a16:creationId xmlns:a16="http://schemas.microsoft.com/office/drawing/2014/main" id="{50C15FB4-95EF-4C39-B6FF-F8FAC6795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263" y="3685008"/>
            <a:ext cx="2874297" cy="1331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a:extLst>
              <a:ext uri="{FF2B5EF4-FFF2-40B4-BE49-F238E27FC236}">
                <a16:creationId xmlns:a16="http://schemas.microsoft.com/office/drawing/2014/main" id="{DE29377D-9635-477E-A4BF-FEC6FD1661C6}"/>
              </a:ext>
            </a:extLst>
          </p:cNvPr>
          <p:cNvSpPr/>
          <p:nvPr/>
        </p:nvSpPr>
        <p:spPr>
          <a:xfrm>
            <a:off x="5151722" y="3962991"/>
            <a:ext cx="1498166" cy="646331"/>
          </a:xfrm>
          <a:prstGeom prst="rect">
            <a:avLst/>
          </a:prstGeom>
          <a:noFill/>
        </p:spPr>
        <p:txBody>
          <a:bodyPr wrap="none" lIns="91440" tIns="45720" rIns="91440" bIns="45720">
            <a:spAutoFit/>
          </a:bodyPr>
          <a:lstStyle/>
          <a:p>
            <a:pPr algn="ctr"/>
            <a:r>
              <a:rPr lang="en-US" sz="3600" b="0" cap="none" spc="0" dirty="0">
                <a:ln w="0"/>
                <a:solidFill>
                  <a:srgbClr val="FFFF00"/>
                </a:solidFill>
                <a:effectLst>
                  <a:outerShdw blurRad="38100" dist="25400" dir="5400000" algn="ctr" rotWithShape="0">
                    <a:srgbClr val="6E747A">
                      <a:alpha val="43000"/>
                    </a:srgbClr>
                  </a:outerShdw>
                </a:effectLst>
              </a:rPr>
              <a:t>2 Years</a:t>
            </a:r>
          </a:p>
        </p:txBody>
      </p:sp>
      <p:pic>
        <p:nvPicPr>
          <p:cNvPr id="15" name="Picture 14">
            <a:extLst>
              <a:ext uri="{FF2B5EF4-FFF2-40B4-BE49-F238E27FC236}">
                <a16:creationId xmlns:a16="http://schemas.microsoft.com/office/drawing/2014/main" id="{B4674421-5A7A-4ADE-80EA-5FA0304FDE88}"/>
              </a:ext>
            </a:extLst>
          </p:cNvPr>
          <p:cNvPicPr>
            <a:picLocks noChangeAspect="1"/>
          </p:cNvPicPr>
          <p:nvPr/>
        </p:nvPicPr>
        <p:blipFill>
          <a:blip r:embed="rId5"/>
          <a:stretch>
            <a:fillRect/>
          </a:stretch>
        </p:blipFill>
        <p:spPr>
          <a:xfrm>
            <a:off x="4210344" y="4582806"/>
            <a:ext cx="1816380" cy="1073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descr="A person sleeping on a bench&#10;&#10;Description automatically generated with medium confidence">
            <a:extLst>
              <a:ext uri="{FF2B5EF4-FFF2-40B4-BE49-F238E27FC236}">
                <a16:creationId xmlns:a16="http://schemas.microsoft.com/office/drawing/2014/main" id="{1BE281A5-EC63-465F-84F7-C5F360859A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9825" y="4584607"/>
            <a:ext cx="1816379" cy="1087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ectangle 15">
            <a:extLst>
              <a:ext uri="{FF2B5EF4-FFF2-40B4-BE49-F238E27FC236}">
                <a16:creationId xmlns:a16="http://schemas.microsoft.com/office/drawing/2014/main" id="{09EAB856-6CD3-41CF-894F-86F16904769B}"/>
              </a:ext>
            </a:extLst>
          </p:cNvPr>
          <p:cNvSpPr/>
          <p:nvPr/>
        </p:nvSpPr>
        <p:spPr>
          <a:xfrm>
            <a:off x="9091192" y="3377801"/>
            <a:ext cx="872225" cy="307777"/>
          </a:xfrm>
          <a:prstGeom prst="rect">
            <a:avLst/>
          </a:prstGeom>
          <a:noFill/>
        </p:spPr>
        <p:txBody>
          <a:bodyPr wrap="none" lIns="91440" tIns="45720" rIns="91440" bIns="45720">
            <a:spAutoFit/>
          </a:bodyPr>
          <a:lstStyle/>
          <a:p>
            <a:pPr algn="ctr"/>
            <a:r>
              <a:rPr lang="en-US" sz="1200" b="0" cap="none" spc="0" dirty="0">
                <a:ln w="0"/>
                <a:solidFill>
                  <a:schemeClr val="accent6">
                    <a:lumMod val="50000"/>
                  </a:schemeClr>
                </a:solidFill>
                <a:effectLst>
                  <a:outerShdw blurRad="38100" dist="19050" dir="2700000" algn="tl" rotWithShape="0">
                    <a:schemeClr val="dk1">
                      <a:alpha val="40000"/>
                    </a:schemeClr>
                  </a:outerShdw>
                </a:effectLst>
              </a:rPr>
              <a:t>Category</a:t>
            </a:r>
            <a:r>
              <a:rPr lang="en-US" sz="1400" b="0" cap="none" spc="0" dirty="0">
                <a:ln w="0"/>
                <a:solidFill>
                  <a:schemeClr val="accent6">
                    <a:lumMod val="50000"/>
                  </a:schemeClr>
                </a:solidFill>
                <a:effectLst>
                  <a:outerShdw blurRad="38100" dist="19050" dir="2700000" algn="tl" rotWithShape="0">
                    <a:schemeClr val="dk1">
                      <a:alpha val="40000"/>
                    </a:schemeClr>
                  </a:outerShdw>
                </a:effectLst>
              </a:rPr>
              <a:t> </a:t>
            </a:r>
            <a:r>
              <a:rPr lang="en-US" sz="1400" b="1" cap="none" spc="0" dirty="0">
                <a:ln w="0"/>
                <a:solidFill>
                  <a:schemeClr val="accent6">
                    <a:lumMod val="50000"/>
                  </a:schemeClr>
                </a:solidFill>
                <a:effectLst>
                  <a:outerShdw blurRad="38100" dist="19050" dir="2700000" algn="tl" rotWithShape="0">
                    <a:schemeClr val="dk1">
                      <a:alpha val="40000"/>
                    </a:schemeClr>
                  </a:outerShdw>
                </a:effectLst>
              </a:rPr>
              <a:t>3</a:t>
            </a:r>
          </a:p>
        </p:txBody>
      </p:sp>
      <p:pic>
        <p:nvPicPr>
          <p:cNvPr id="9" name="Picture 8" descr="A picture containing luggage, suitcase, outdoor&#10;&#10;Description automatically generated">
            <a:extLst>
              <a:ext uri="{FF2B5EF4-FFF2-40B4-BE49-F238E27FC236}">
                <a16:creationId xmlns:a16="http://schemas.microsoft.com/office/drawing/2014/main" id="{FAFE8C84-E2F6-4263-921F-EEFAF2032B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5834" y="3705483"/>
            <a:ext cx="2609246" cy="1468101"/>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p:spPr>
      </p:pic>
      <p:pic>
        <p:nvPicPr>
          <p:cNvPr id="19" name="Picture 18" descr="A sign on a building&#10;&#10;Description automatically generated with low confidence">
            <a:extLst>
              <a:ext uri="{FF2B5EF4-FFF2-40B4-BE49-F238E27FC236}">
                <a16:creationId xmlns:a16="http://schemas.microsoft.com/office/drawing/2014/main" id="{61ABC8D2-5B07-4C09-A3D6-B6D5C96BE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232" y="4497616"/>
            <a:ext cx="1659518" cy="1137899"/>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p:spPr>
      </p:pic>
      <p:pic>
        <p:nvPicPr>
          <p:cNvPr id="20" name="Picture 19">
            <a:extLst>
              <a:ext uri="{FF2B5EF4-FFF2-40B4-BE49-F238E27FC236}">
                <a16:creationId xmlns:a16="http://schemas.microsoft.com/office/drawing/2014/main" id="{6E0B77D8-840A-4000-9850-B31B1EFA9C2C}"/>
              </a:ext>
            </a:extLst>
          </p:cNvPr>
          <p:cNvPicPr>
            <a:picLocks noChangeAspect="1"/>
          </p:cNvPicPr>
          <p:nvPr/>
        </p:nvPicPr>
        <p:blipFill>
          <a:blip r:embed="rId8"/>
          <a:stretch>
            <a:fillRect/>
          </a:stretch>
        </p:blipFill>
        <p:spPr>
          <a:xfrm>
            <a:off x="9185992" y="4634189"/>
            <a:ext cx="1769593" cy="1241691"/>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p:spPr>
      </p:pic>
      <p:sp>
        <p:nvSpPr>
          <p:cNvPr id="21" name="Rectangle 20">
            <a:extLst>
              <a:ext uri="{FF2B5EF4-FFF2-40B4-BE49-F238E27FC236}">
                <a16:creationId xmlns:a16="http://schemas.microsoft.com/office/drawing/2014/main" id="{538EC43E-75AC-45E5-9F7E-02149DD48F21}"/>
              </a:ext>
            </a:extLst>
          </p:cNvPr>
          <p:cNvSpPr/>
          <p:nvPr/>
        </p:nvSpPr>
        <p:spPr>
          <a:xfrm>
            <a:off x="1772788" y="3898624"/>
            <a:ext cx="1479699"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90 Days</a:t>
            </a:r>
          </a:p>
        </p:txBody>
      </p:sp>
      <p:grpSp>
        <p:nvGrpSpPr>
          <p:cNvPr id="66" name="Group 65">
            <a:extLst>
              <a:ext uri="{FF2B5EF4-FFF2-40B4-BE49-F238E27FC236}">
                <a16:creationId xmlns:a16="http://schemas.microsoft.com/office/drawing/2014/main" id="{4FA73678-F97C-4560-9CD5-171DC74BC7F5}"/>
              </a:ext>
            </a:extLst>
          </p:cNvPr>
          <p:cNvGrpSpPr/>
          <p:nvPr/>
        </p:nvGrpSpPr>
        <p:grpSpPr>
          <a:xfrm>
            <a:off x="2372219" y="2190450"/>
            <a:ext cx="7199950" cy="1144791"/>
            <a:chOff x="2372219" y="2190450"/>
            <a:chExt cx="7199950" cy="1144791"/>
          </a:xfrm>
        </p:grpSpPr>
        <p:cxnSp>
          <p:nvCxnSpPr>
            <p:cNvPr id="41" name="Straight Connector 40">
              <a:extLst>
                <a:ext uri="{FF2B5EF4-FFF2-40B4-BE49-F238E27FC236}">
                  <a16:creationId xmlns:a16="http://schemas.microsoft.com/office/drawing/2014/main" id="{FAEF477A-0DCE-4E4C-991E-BEE51CD41FCA}"/>
                </a:ext>
              </a:extLst>
            </p:cNvPr>
            <p:cNvCxnSpPr>
              <a:cxnSpLocks/>
            </p:cNvCxnSpPr>
            <p:nvPr/>
          </p:nvCxnSpPr>
          <p:spPr>
            <a:xfrm>
              <a:off x="2380458" y="2806487"/>
              <a:ext cx="0" cy="528754"/>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A8CD389-BF21-4844-9855-719455398E62}"/>
                </a:ext>
              </a:extLst>
            </p:cNvPr>
            <p:cNvCxnSpPr>
              <a:cxnSpLocks/>
            </p:cNvCxnSpPr>
            <p:nvPr/>
          </p:nvCxnSpPr>
          <p:spPr>
            <a:xfrm flipV="1">
              <a:off x="9563931" y="2799856"/>
              <a:ext cx="0" cy="53070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002049-0A15-4F23-9148-F5ED4D8443C3}"/>
                </a:ext>
              </a:extLst>
            </p:cNvPr>
            <p:cNvCxnSpPr>
              <a:cxnSpLocks/>
            </p:cNvCxnSpPr>
            <p:nvPr/>
          </p:nvCxnSpPr>
          <p:spPr>
            <a:xfrm flipV="1">
              <a:off x="5962364" y="2838281"/>
              <a:ext cx="0" cy="428653"/>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9601A89-7177-4315-9FD1-27847D644D03}"/>
                </a:ext>
              </a:extLst>
            </p:cNvPr>
            <p:cNvGrpSpPr/>
            <p:nvPr/>
          </p:nvGrpSpPr>
          <p:grpSpPr>
            <a:xfrm>
              <a:off x="2372219" y="2190450"/>
              <a:ext cx="7199950" cy="647831"/>
              <a:chOff x="2372219" y="2190450"/>
              <a:chExt cx="7199950" cy="647831"/>
            </a:xfrm>
          </p:grpSpPr>
          <p:cxnSp>
            <p:nvCxnSpPr>
              <p:cNvPr id="30" name="Straight Connector 29">
                <a:extLst>
                  <a:ext uri="{FF2B5EF4-FFF2-40B4-BE49-F238E27FC236}">
                    <a16:creationId xmlns:a16="http://schemas.microsoft.com/office/drawing/2014/main" id="{37B64F7D-43D9-40E6-8AD1-F02E911E2C0D}"/>
                  </a:ext>
                </a:extLst>
              </p:cNvPr>
              <p:cNvCxnSpPr>
                <a:cxnSpLocks/>
              </p:cNvCxnSpPr>
              <p:nvPr/>
            </p:nvCxnSpPr>
            <p:spPr>
              <a:xfrm flipV="1">
                <a:off x="2372219" y="2832808"/>
                <a:ext cx="7199950" cy="5473"/>
              </a:xfrm>
              <a:prstGeom prst="line">
                <a:avLst/>
              </a:prstGeom>
              <a:ln w="76200">
                <a:solidFill>
                  <a:schemeClr val="accent6">
                    <a:lumMod val="50000"/>
                  </a:schemeClr>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5CC40DF9-4BE1-4281-B8AB-6C0EC487E72E}"/>
                  </a:ext>
                </a:extLst>
              </p:cNvPr>
              <p:cNvCxnSpPr/>
              <p:nvPr/>
            </p:nvCxnSpPr>
            <p:spPr>
              <a:xfrm>
                <a:off x="4304761" y="2194572"/>
                <a:ext cx="0" cy="194401"/>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C39C712-6CD2-4EBA-AB5C-14C81740EEF5}"/>
                  </a:ext>
                </a:extLst>
              </p:cNvPr>
              <p:cNvCxnSpPr/>
              <p:nvPr/>
            </p:nvCxnSpPr>
            <p:spPr>
              <a:xfrm>
                <a:off x="7529869" y="2190450"/>
                <a:ext cx="0" cy="194401"/>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C19DD6C-80C0-4A40-9D98-5B98AA666DBE}"/>
                  </a:ext>
                </a:extLst>
              </p:cNvPr>
              <p:cNvCxnSpPr/>
              <p:nvPr/>
            </p:nvCxnSpPr>
            <p:spPr>
              <a:xfrm>
                <a:off x="4296523" y="2356021"/>
                <a:ext cx="3249822"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7D44931-1DAC-41D3-B2F4-55756019FF0C}"/>
                  </a:ext>
                </a:extLst>
              </p:cNvPr>
              <p:cNvCxnSpPr/>
              <p:nvPr/>
            </p:nvCxnSpPr>
            <p:spPr>
              <a:xfrm>
                <a:off x="5966709" y="2351899"/>
                <a:ext cx="0" cy="454588"/>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pic>
        <p:nvPicPr>
          <p:cNvPr id="68" name="Picture 67" descr="A picture containing building, outdoor, ground, stone&#10;&#10;Description automatically generated">
            <a:extLst>
              <a:ext uri="{FF2B5EF4-FFF2-40B4-BE49-F238E27FC236}">
                <a16:creationId xmlns:a16="http://schemas.microsoft.com/office/drawing/2014/main" id="{F9450AF2-9EE4-49C2-ABD6-B60C6DA0C8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2659" y="4781846"/>
            <a:ext cx="1950720" cy="1097280"/>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p:spPr>
      </p:pic>
    </p:spTree>
    <p:extLst>
      <p:ext uri="{BB962C8B-B14F-4D97-AF65-F5344CB8AC3E}">
        <p14:creationId xmlns:p14="http://schemas.microsoft.com/office/powerpoint/2010/main" val="180439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fade">
                                      <p:cBhvr>
                                        <p:cTn id="9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P spid="14" grpId="0"/>
      <p:bldP spid="16" grpId="0"/>
      <p:bldP spid="21" grpId="0"/>
    </p:bldLst>
  </p:timing>
</p:sld>
</file>

<file path=ppt/theme/theme1.xml><?xml version="1.0" encoding="utf-8"?>
<a:theme xmlns:a="http://schemas.openxmlformats.org/drawingml/2006/main" name="Office Theme">
  <a:themeElements>
    <a:clrScheme name="Conference 2024">
      <a:dk1>
        <a:srgbClr val="010B29"/>
      </a:dk1>
      <a:lt1>
        <a:sysClr val="window" lastClr="FFFFFF"/>
      </a:lt1>
      <a:dk2>
        <a:srgbClr val="0E2841"/>
      </a:dk2>
      <a:lt2>
        <a:srgbClr val="E8E8E8"/>
      </a:lt2>
      <a:accent1>
        <a:srgbClr val="2771A8"/>
      </a:accent1>
      <a:accent2>
        <a:srgbClr val="E2710A"/>
      </a:accent2>
      <a:accent3>
        <a:srgbClr val="BC3333"/>
      </a:accent3>
      <a:accent4>
        <a:srgbClr val="78CCBB"/>
      </a:accent4>
      <a:accent5>
        <a:srgbClr val="F7BB25"/>
      </a:accent5>
      <a:accent6>
        <a:srgbClr val="4EA72E"/>
      </a:accent6>
      <a:hlink>
        <a:srgbClr val="467886"/>
      </a:hlink>
      <a:folHlink>
        <a:srgbClr val="96607D"/>
      </a:folHlink>
    </a:clrScheme>
    <a:fontScheme name="MHC Template 2024">
      <a:majorFont>
        <a:latin typeface="Futura P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176</TotalTime>
  <Words>1929</Words>
  <Application>Microsoft Office PowerPoint</Application>
  <PresentationFormat>Widescreen</PresentationFormat>
  <Paragraphs>361</Paragraphs>
  <Slides>47</Slides>
  <Notes>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Aptos</vt:lpstr>
      <vt:lpstr>Arial</vt:lpstr>
      <vt:lpstr>Arial Black</vt:lpstr>
      <vt:lpstr>Calibri</vt:lpstr>
      <vt:lpstr>Futura PT Bold</vt:lpstr>
      <vt:lpstr>Office Theme</vt:lpstr>
      <vt:lpstr>PowerPoint Presentation</vt:lpstr>
      <vt:lpstr>Special Populations: MAOI, Homeless, Veterans </vt:lpstr>
      <vt:lpstr>PowerPoint Presentation</vt:lpstr>
      <vt:lpstr>QAP Description MHC has adopted the following criteria in which it will designate the discretionary basis boost:</vt:lpstr>
      <vt:lpstr>Reaching the population </vt:lpstr>
      <vt:lpstr>MAOI and CHOICE  Creating Housing Opportunities in Communities for Everyone</vt:lpstr>
      <vt:lpstr>What is </vt:lpstr>
      <vt:lpstr>House Bill 1563</vt:lpstr>
      <vt:lpstr>House Bill 1563, Section 4 (1)</vt:lpstr>
      <vt:lpstr>Mississippi Olmstead Initiative </vt:lpstr>
      <vt:lpstr>What is </vt:lpstr>
      <vt:lpstr>House Bill 1563, Section 4 (1)</vt:lpstr>
      <vt:lpstr>House Bill 1563, Section 4 (1)</vt:lpstr>
      <vt:lpstr>House Bill 1563, Section 4 (1)</vt:lpstr>
      <vt:lpstr>               Funding</vt:lpstr>
      <vt:lpstr>                 YTD 2024 report</vt:lpstr>
      <vt:lpstr>MHC’s Goals</vt:lpstr>
      <vt:lpstr>Service Access </vt:lpstr>
      <vt:lpstr>Process Flow</vt:lpstr>
      <vt:lpstr>PowerPoint Presentation</vt:lpstr>
      <vt:lpstr>PowerPoint Presentation</vt:lpstr>
      <vt:lpstr>DMH  Community Mental Health Regional Map </vt:lpstr>
      <vt:lpstr>DMH Crisis Contact list by Regions </vt:lpstr>
      <vt:lpstr>Location of Residence</vt:lpstr>
      <vt:lpstr>Available Assistance </vt:lpstr>
      <vt:lpstr>Sample MOU </vt:lpstr>
      <vt:lpstr>RESPONSIBILITIES OF AGENCY  </vt:lpstr>
      <vt:lpstr>RESPONSIBILITIES OF OWNER</vt:lpstr>
      <vt:lpstr>RESPONSIBILITIES OF OWNER</vt:lpstr>
      <vt:lpstr>PowerPoint Presentation</vt:lpstr>
      <vt:lpstr>As defined by the McKinney-Vento Homeless Act, HUD 42 U.S.Code §11302</vt:lpstr>
      <vt:lpstr>Continuum of Cares</vt:lpstr>
      <vt:lpstr>2023 PIT Homeless Count </vt:lpstr>
      <vt:lpstr>Coordinated Entry Referrals List </vt:lpstr>
      <vt:lpstr>Compliance and Documentation </vt:lpstr>
      <vt:lpstr>COMPLIANCE REQUIREMENTS </vt:lpstr>
      <vt:lpstr>COMPLIANCE DOCUMENTATION - MAOI </vt:lpstr>
      <vt:lpstr>COMPLIANCE DOCUMENTATION - Veterans  </vt:lpstr>
      <vt:lpstr>MARKETING OUTREACH REQUIREMENTS</vt:lpstr>
      <vt:lpstr>MARKETING OUTREACH DOCUMENTATION</vt:lpstr>
      <vt:lpstr>MARKETING DOCUMENTATION cont.</vt:lpstr>
      <vt:lpstr>Special Needs Housing Log – Rev. 2024</vt:lpstr>
      <vt:lpstr>Noncompliance:  (Failure to meet Special Needs Set-Aside)</vt:lpstr>
      <vt:lpstr>Youth </vt:lpstr>
      <vt:lpstr>Questions</vt:lpstr>
      <vt:lpstr>Contacts: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Sistrunk</dc:creator>
  <cp:lastModifiedBy>Tamara Stewart</cp:lastModifiedBy>
  <cp:revision>4</cp:revision>
  <dcterms:created xsi:type="dcterms:W3CDTF">2024-03-04T16:14:20Z</dcterms:created>
  <dcterms:modified xsi:type="dcterms:W3CDTF">2024-04-15T21:49:15Z</dcterms:modified>
</cp:coreProperties>
</file>